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1804" r:id="rId3"/>
    <p:sldId id="1814" r:id="rId4"/>
    <p:sldId id="1811" r:id="rId5"/>
    <p:sldId id="1809" r:id="rId6"/>
    <p:sldId id="1808" r:id="rId7"/>
    <p:sldId id="1815" r:id="rId8"/>
    <p:sldId id="266" r:id="rId9"/>
    <p:sldId id="267" r:id="rId10"/>
    <p:sldId id="265" r:id="rId11"/>
    <p:sldId id="257" r:id="rId12"/>
    <p:sldId id="258" r:id="rId13"/>
    <p:sldId id="259" r:id="rId14"/>
    <p:sldId id="261" r:id="rId15"/>
    <p:sldId id="260" r:id="rId16"/>
    <p:sldId id="262" r:id="rId17"/>
    <p:sldId id="264" r:id="rId18"/>
    <p:sldId id="269" r:id="rId19"/>
    <p:sldId id="268" r:id="rId20"/>
    <p:sldId id="263" r:id="rId21"/>
    <p:sldId id="27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13"/>
    <p:restoredTop sz="96197"/>
  </p:normalViewPr>
  <p:slideViewPr>
    <p:cSldViewPr snapToGrid="0" snapToObjects="1">
      <p:cViewPr varScale="1">
        <p:scale>
          <a:sx n="111" d="100"/>
          <a:sy n="111" d="100"/>
        </p:scale>
        <p:origin x="23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55DE15-67B6-8C43-8399-893C83AE5DE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513FA2-7017-C646-910E-447D61A2D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1A7267-269F-4D26-9F96-B6358A06B98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623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1A7267-269F-4D26-9F96-B6358A06B98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603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1A7267-269F-4D26-9F96-B6358A06B9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181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1A7267-269F-4D26-9F96-B6358A06B98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482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701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79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5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715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357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37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59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57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662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99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36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0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63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phoenixnap.com/kb/install-kubernetes-on-ubuntu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DA5BC535-4456-CB66-F904-AB4E458BFF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1D2D4C-8EC3-1115-CA7E-FD4B76530E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r>
              <a:rPr lang="en-US" sz="4400" dirty="0" err="1"/>
              <a:t>ebpf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29CB95-34EF-F6AA-D555-6FD39CECE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4091863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2B5A1-7ECA-A7DB-D943-9CE66143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Instal</a:t>
            </a:r>
            <a:r>
              <a:rPr lang="en-US" dirty="0"/>
              <a:t> python (3.5 or higher)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9B583-2D61-C1E7-10B9-70CCB9C64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apt install python3-pip</a:t>
            </a:r>
          </a:p>
          <a:p>
            <a:r>
              <a:rPr lang="en-US" dirty="0" err="1"/>
              <a:t>sudo</a:t>
            </a:r>
            <a:r>
              <a:rPr lang="en-US" dirty="0"/>
              <a:t> pip3 install </a:t>
            </a:r>
            <a:r>
              <a:rPr lang="en-US" dirty="0" err="1"/>
              <a:t>aiohttp</a:t>
            </a:r>
            <a:endParaRPr lang="en-US" dirty="0"/>
          </a:p>
          <a:p>
            <a:endParaRPr lang="en-US" dirty="0"/>
          </a:p>
          <a:p>
            <a:pPr lvl="0"/>
            <a:r>
              <a:rPr lang="en-US" dirty="0" err="1"/>
              <a:t>libssl</a:t>
            </a:r>
            <a:r>
              <a:rPr lang="en-US" dirty="0"/>
              <a:t>-dev (apt-get install </a:t>
            </a:r>
            <a:r>
              <a:rPr lang="en-US" dirty="0" err="1"/>
              <a:t>libssl</a:t>
            </a:r>
            <a:r>
              <a:rPr lang="en-US" dirty="0"/>
              <a:t>-dev)</a:t>
            </a:r>
          </a:p>
          <a:p>
            <a:pPr lvl="0"/>
            <a:r>
              <a:rPr lang="en-US" dirty="0" err="1"/>
              <a:t>libz</a:t>
            </a:r>
            <a:r>
              <a:rPr lang="en-US" dirty="0"/>
              <a:t>-dev (apt-get install </a:t>
            </a:r>
            <a:r>
              <a:rPr lang="en-US" dirty="0" err="1"/>
              <a:t>libz</a:t>
            </a:r>
            <a:r>
              <a:rPr lang="en-US" dirty="0"/>
              <a:t>-dev)</a:t>
            </a:r>
          </a:p>
          <a:p>
            <a:pPr lvl="0"/>
            <a:r>
              <a:rPr lang="en-US" dirty="0" err="1"/>
              <a:t>luarocks</a:t>
            </a:r>
            <a:r>
              <a:rPr lang="en-US" dirty="0"/>
              <a:t> (apt-get install </a:t>
            </a:r>
            <a:r>
              <a:rPr lang="en-US" dirty="0" err="1"/>
              <a:t>luarocks</a:t>
            </a:r>
            <a:r>
              <a:rPr lang="en-US" dirty="0"/>
              <a:t>)</a:t>
            </a:r>
          </a:p>
          <a:p>
            <a:r>
              <a:rPr lang="en-US" dirty="0" err="1"/>
              <a:t>luasocket</a:t>
            </a:r>
            <a:r>
              <a:rPr lang="en-US" dirty="0"/>
              <a:t> (</a:t>
            </a:r>
            <a:r>
              <a:rPr lang="en-US" dirty="0" err="1"/>
              <a:t>luarocks</a:t>
            </a:r>
            <a:r>
              <a:rPr lang="en-US" dirty="0"/>
              <a:t> install </a:t>
            </a:r>
            <a:r>
              <a:rPr lang="en-US" dirty="0" err="1"/>
              <a:t>luasocket</a:t>
            </a:r>
            <a:r>
              <a:rPr lang="en-US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4ED19DF-CD01-2E29-5F08-7E86796AA0D0}"/>
              </a:ext>
            </a:extLst>
          </p:cNvPr>
          <p:cNvSpPr/>
          <p:nvPr/>
        </p:nvSpPr>
        <p:spPr>
          <a:xfrm>
            <a:off x="623776" y="5997889"/>
            <a:ext cx="102639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When </a:t>
            </a:r>
            <a:r>
              <a:rPr lang="en-US" dirty="0" err="1"/>
              <a:t>sudo</a:t>
            </a:r>
            <a:r>
              <a:rPr lang="en-US" dirty="0"/>
              <a:t> apt-get update does not work:</a:t>
            </a:r>
          </a:p>
          <a:p>
            <a:r>
              <a:rPr lang="en-US" dirty="0"/>
              <a:t>https://</a:t>
            </a:r>
            <a:r>
              <a:rPr lang="en-US" dirty="0" err="1"/>
              <a:t>askubuntu.com</a:t>
            </a:r>
            <a:r>
              <a:rPr lang="en-US" dirty="0"/>
              <a:t>/questions/29071/apt-get-update-cannot-find-ubuntu-servers</a:t>
            </a:r>
          </a:p>
        </p:txBody>
      </p:sp>
    </p:spTree>
    <p:extLst>
      <p:ext uri="{BB962C8B-B14F-4D97-AF65-F5344CB8AC3E}">
        <p14:creationId xmlns:p14="http://schemas.microsoft.com/office/powerpoint/2010/main" val="1645261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B9BD4-555A-1626-81EE-3CF6658AE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/>
              <a:t>Run bcc in container using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1FE9D-6309-8596-0DAC-8B19465A5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79"/>
            <a:ext cx="10515600" cy="45801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docker run -it --rm \ </a:t>
            </a:r>
          </a:p>
          <a:p>
            <a:pPr marL="0" indent="0">
              <a:buNone/>
            </a:pPr>
            <a:r>
              <a:rPr lang="en-US" dirty="0"/>
              <a:t>--privileged \ </a:t>
            </a:r>
          </a:p>
          <a:p>
            <a:pPr marL="0" indent="0">
              <a:buNone/>
            </a:pPr>
            <a:r>
              <a:rPr lang="en-US" dirty="0"/>
              <a:t>-v /lib/modules:/lib/</a:t>
            </a:r>
            <a:r>
              <a:rPr lang="en-US" dirty="0" err="1"/>
              <a:t>modules:ro</a:t>
            </a:r>
            <a:r>
              <a:rPr lang="en-US" dirty="0"/>
              <a:t> \ </a:t>
            </a:r>
          </a:p>
          <a:p>
            <a:pPr marL="0" indent="0">
              <a:buNone/>
            </a:pPr>
            <a:r>
              <a:rPr lang="en-US" dirty="0"/>
              <a:t>-v 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src</a:t>
            </a:r>
            <a:r>
              <a:rPr lang="en-US" dirty="0"/>
              <a:t>:/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src:ro</a:t>
            </a:r>
            <a:r>
              <a:rPr lang="en-US" dirty="0"/>
              <a:t> \ </a:t>
            </a:r>
          </a:p>
          <a:p>
            <a:pPr marL="0" indent="0">
              <a:buNone/>
            </a:pPr>
            <a:r>
              <a:rPr lang="en-US" dirty="0"/>
              <a:t>-v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localtime</a:t>
            </a:r>
            <a:r>
              <a:rPr lang="en-US" dirty="0"/>
              <a:t>:/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localtime:ro</a:t>
            </a:r>
            <a:r>
              <a:rPr lang="en-US" dirty="0"/>
              <a:t> \ </a:t>
            </a:r>
          </a:p>
          <a:p>
            <a:pPr marL="0" indent="0">
              <a:buNone/>
            </a:pPr>
            <a:r>
              <a:rPr lang="en-US" dirty="0"/>
              <a:t>--</a:t>
            </a:r>
            <a:r>
              <a:rPr lang="en-US" dirty="0" err="1"/>
              <a:t>workdir</a:t>
            </a:r>
            <a:r>
              <a:rPr lang="en-US" dirty="0"/>
              <a:t> /</a:t>
            </a:r>
            <a:r>
              <a:rPr lang="en-US" dirty="0" err="1"/>
              <a:t>usr</a:t>
            </a:r>
            <a:r>
              <a:rPr lang="en-US" dirty="0"/>
              <a:t>/share/bcc/tools \ </a:t>
            </a:r>
          </a:p>
          <a:p>
            <a:pPr marL="0" indent="0">
              <a:buNone/>
            </a:pPr>
            <a:r>
              <a:rPr lang="en-US" dirty="0" err="1"/>
              <a:t>zlim</a:t>
            </a:r>
            <a:r>
              <a:rPr lang="en-US" dirty="0"/>
              <a:t>/bcc</a:t>
            </a:r>
          </a:p>
        </p:txBody>
      </p:sp>
    </p:spTree>
    <p:extLst>
      <p:ext uri="{BB962C8B-B14F-4D97-AF65-F5344CB8AC3E}">
        <p14:creationId xmlns:p14="http://schemas.microsoft.com/office/powerpoint/2010/main" val="3545559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313A8-3F09-6DCB-CA26-E43B78607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Bcc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9A734-9BD8-20B1-F1E4-139A80965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iovisor</a:t>
            </a:r>
            <a:r>
              <a:rPr lang="en-US" dirty="0"/>
              <a:t>/bcc/blob/master/docs/tutorial.md#1-general-performance</a:t>
            </a:r>
          </a:p>
        </p:txBody>
      </p:sp>
    </p:spTree>
    <p:extLst>
      <p:ext uri="{BB962C8B-B14F-4D97-AF65-F5344CB8AC3E}">
        <p14:creationId xmlns:p14="http://schemas.microsoft.com/office/powerpoint/2010/main" val="397352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FF57B-A5B0-3826-2BCD-FE9A69EEA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Downgrade Kernel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2DED6-1743-DB4F-43B3-4847ED42C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uname</a:t>
            </a:r>
            <a:r>
              <a:rPr lang="en-US" dirty="0"/>
              <a:t> -r</a:t>
            </a:r>
          </a:p>
          <a:p>
            <a:r>
              <a:rPr lang="en-US" dirty="0" err="1"/>
              <a:t>sudo</a:t>
            </a:r>
            <a:r>
              <a:rPr lang="en-US" dirty="0"/>
              <a:t> add-apt-repository </a:t>
            </a:r>
            <a:r>
              <a:rPr lang="en-US" dirty="0" err="1"/>
              <a:t>ppa:cappelikan</a:t>
            </a:r>
            <a:r>
              <a:rPr lang="en-US" dirty="0"/>
              <a:t>/</a:t>
            </a:r>
            <a:r>
              <a:rPr lang="en-US" dirty="0" err="1"/>
              <a:t>ppa</a:t>
            </a:r>
            <a:endParaRPr lang="en-US" dirty="0"/>
          </a:p>
          <a:p>
            <a:r>
              <a:rPr lang="en-US" dirty="0" err="1"/>
              <a:t>sudo</a:t>
            </a:r>
            <a:r>
              <a:rPr lang="en-US" dirty="0"/>
              <a:t> apt install mainline</a:t>
            </a:r>
          </a:p>
          <a:p>
            <a:r>
              <a:rPr lang="en-US" dirty="0"/>
              <a:t>find /boot/</a:t>
            </a:r>
            <a:r>
              <a:rPr lang="en-US" dirty="0" err="1"/>
              <a:t>vmli</a:t>
            </a:r>
            <a:r>
              <a:rPr lang="en-US" dirty="0"/>
              <a:t>*</a:t>
            </a:r>
          </a:p>
          <a:p>
            <a:r>
              <a:rPr lang="en-US" dirty="0"/>
              <a:t>cd /</a:t>
            </a:r>
            <a:r>
              <a:rPr lang="en-US" dirty="0" err="1"/>
              <a:t>etc</a:t>
            </a:r>
            <a:r>
              <a:rPr lang="en-US" dirty="0"/>
              <a:t>/default/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chmod</a:t>
            </a:r>
            <a:r>
              <a:rPr lang="en-US" dirty="0"/>
              <a:t> 755 grub </a:t>
            </a:r>
          </a:p>
          <a:p>
            <a:r>
              <a:rPr lang="en-US" dirty="0"/>
              <a:t>vi grub (change default ‘1&gt;2’)</a:t>
            </a:r>
          </a:p>
          <a:p>
            <a:r>
              <a:rPr lang="en-US" dirty="0"/>
              <a:t>Run mainline: install kernel version 5.0.0 and uninstall 5.4.0</a:t>
            </a:r>
          </a:p>
          <a:p>
            <a:r>
              <a:rPr lang="en-US" dirty="0" err="1"/>
              <a:t>sudo</a:t>
            </a:r>
            <a:r>
              <a:rPr lang="en-US" dirty="0"/>
              <a:t> update-grub</a:t>
            </a:r>
          </a:p>
          <a:p>
            <a:r>
              <a:rPr lang="en-US" dirty="0" err="1"/>
              <a:t>sudo</a:t>
            </a:r>
            <a:r>
              <a:rPr lang="en-US" dirty="0"/>
              <a:t> reboot</a:t>
            </a:r>
          </a:p>
        </p:txBody>
      </p:sp>
    </p:spTree>
    <p:extLst>
      <p:ext uri="{BB962C8B-B14F-4D97-AF65-F5344CB8AC3E}">
        <p14:creationId xmlns:p14="http://schemas.microsoft.com/office/powerpoint/2010/main" val="386073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391CC-4B8B-9B18-717E-DC5FD66F1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Downgrade Kernel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D7463C-F22D-EBD4-B54E-15DF1DB8FD4A}"/>
              </a:ext>
            </a:extLst>
          </p:cNvPr>
          <p:cNvSpPr/>
          <p:nvPr/>
        </p:nvSpPr>
        <p:spPr>
          <a:xfrm>
            <a:off x="828171" y="1712378"/>
            <a:ext cx="11042699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user1@ubuntu:/</a:t>
            </a:r>
            <a:r>
              <a:rPr lang="en-US" sz="2800" dirty="0" err="1"/>
              <a:t>usr</a:t>
            </a:r>
            <a:r>
              <a:rPr lang="en-US" sz="2800" dirty="0"/>
              <a:t>/share/bcc/tools$ mainline --list-installed</a:t>
            </a:r>
          </a:p>
          <a:p>
            <a:r>
              <a:rPr lang="en-US" sz="2800" dirty="0"/>
              <a:t>mainline 1.0.15</a:t>
            </a:r>
          </a:p>
          <a:p>
            <a:r>
              <a:rPr lang="en-US" sz="2800" dirty="0"/>
              <a:t>Distribution: Ubuntu 18.04.6 LTS</a:t>
            </a:r>
          </a:p>
          <a:p>
            <a:r>
              <a:rPr lang="en-US" sz="2800" dirty="0"/>
              <a:t>Architecture: amd64</a:t>
            </a:r>
          </a:p>
          <a:p>
            <a:r>
              <a:rPr lang="en-US" sz="2800" dirty="0"/>
              <a:t>Running kernel: 5.0.0-050000-generic</a:t>
            </a:r>
          </a:p>
          <a:p>
            <a:r>
              <a:rPr lang="en-US" sz="2800" dirty="0"/>
              <a:t>----------------------------------------------------------------------</a:t>
            </a:r>
          </a:p>
          <a:p>
            <a:r>
              <a:rPr lang="en-US" sz="2800" dirty="0"/>
              <a:t>Found installed: 5.4.0.110.124~18.04.95</a:t>
            </a:r>
          </a:p>
          <a:p>
            <a:r>
              <a:rPr lang="en-US" sz="2800" dirty="0"/>
              <a:t>Found installed: 5.4.0-110.124~18.04.1</a:t>
            </a:r>
          </a:p>
          <a:p>
            <a:r>
              <a:rPr lang="en-US" sz="2800" dirty="0"/>
              <a:t>Found installed: 5.4.0-109.123~18.04.1</a:t>
            </a:r>
          </a:p>
          <a:p>
            <a:r>
              <a:rPr lang="en-US" sz="2800" dirty="0"/>
              <a:t>Found installed: 5.0.0-050000.201903032031</a:t>
            </a:r>
          </a:p>
        </p:txBody>
      </p:sp>
    </p:spTree>
    <p:extLst>
      <p:ext uri="{BB962C8B-B14F-4D97-AF65-F5344CB8AC3E}">
        <p14:creationId xmlns:p14="http://schemas.microsoft.com/office/powerpoint/2010/main" val="3491412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24C76-767D-E739-F493-3C6F7E530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bcc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4E87A-14A5-0C7E-8C0A-77A8A914E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sudo</a:t>
            </a:r>
            <a:r>
              <a:rPr lang="en-US" dirty="0"/>
              <a:t> apt-key adv --</a:t>
            </a:r>
            <a:r>
              <a:rPr lang="en-US" dirty="0" err="1"/>
              <a:t>keyserver</a:t>
            </a:r>
            <a:r>
              <a:rPr lang="en-US" dirty="0"/>
              <a:t> </a:t>
            </a:r>
            <a:r>
              <a:rPr lang="en-US" dirty="0" err="1"/>
              <a:t>keyserver.ubuntu.com</a:t>
            </a:r>
            <a:r>
              <a:rPr lang="en-US" dirty="0"/>
              <a:t> --</a:t>
            </a:r>
            <a:r>
              <a:rPr lang="en-US" dirty="0" err="1"/>
              <a:t>recv</a:t>
            </a:r>
            <a:r>
              <a:rPr lang="en-US" dirty="0"/>
              <a:t>-keys 4052245BD4284CDD</a:t>
            </a:r>
          </a:p>
          <a:p>
            <a:r>
              <a:rPr lang="en-US" dirty="0"/>
              <a:t>echo "deb https://</a:t>
            </a:r>
            <a:r>
              <a:rPr lang="en-US" dirty="0" err="1"/>
              <a:t>repo.iovisor.org</a:t>
            </a:r>
            <a:r>
              <a:rPr lang="en-US" dirty="0"/>
              <a:t>/apt/$(</a:t>
            </a:r>
            <a:r>
              <a:rPr lang="en-US" dirty="0" err="1"/>
              <a:t>lsb_release</a:t>
            </a:r>
            <a:r>
              <a:rPr lang="en-US" dirty="0"/>
              <a:t> -cs) $(</a:t>
            </a:r>
            <a:r>
              <a:rPr lang="en-US" dirty="0" err="1"/>
              <a:t>lsb_release</a:t>
            </a:r>
            <a:r>
              <a:rPr lang="en-US" dirty="0"/>
              <a:t> -cs) main" | </a:t>
            </a:r>
            <a:r>
              <a:rPr lang="en-US" dirty="0" err="1"/>
              <a:t>sudo</a:t>
            </a:r>
            <a:r>
              <a:rPr lang="en-US" dirty="0"/>
              <a:t> tee /</a:t>
            </a:r>
            <a:r>
              <a:rPr lang="en-US" dirty="0" err="1"/>
              <a:t>etc</a:t>
            </a:r>
            <a:r>
              <a:rPr lang="en-US" dirty="0"/>
              <a:t>/apt/</a:t>
            </a:r>
            <a:r>
              <a:rPr lang="en-US" dirty="0" err="1"/>
              <a:t>sources.list.d</a:t>
            </a:r>
            <a:r>
              <a:rPr lang="en-US" dirty="0"/>
              <a:t>/</a:t>
            </a:r>
            <a:r>
              <a:rPr lang="en-US" dirty="0" err="1"/>
              <a:t>iovisor.list</a:t>
            </a:r>
            <a:endParaRPr lang="en-US" dirty="0"/>
          </a:p>
          <a:p>
            <a:r>
              <a:rPr lang="en-US" dirty="0" err="1"/>
              <a:t>sudo</a:t>
            </a:r>
            <a:r>
              <a:rPr lang="en-US" dirty="0"/>
              <a:t> apt-get update</a:t>
            </a:r>
          </a:p>
          <a:p>
            <a:r>
              <a:rPr lang="en-US" dirty="0" err="1"/>
              <a:t>sudo</a:t>
            </a:r>
            <a:r>
              <a:rPr lang="en-US" dirty="0"/>
              <a:t> apt-get install bcc-tools </a:t>
            </a:r>
            <a:r>
              <a:rPr lang="en-US" dirty="0" err="1"/>
              <a:t>libbcc</a:t>
            </a:r>
            <a:r>
              <a:rPr lang="en-US" dirty="0"/>
              <a:t>-examples </a:t>
            </a:r>
            <a:r>
              <a:rPr lang="en-US" dirty="0" err="1"/>
              <a:t>linux</a:t>
            </a:r>
            <a:r>
              <a:rPr lang="en-US" dirty="0"/>
              <a:t>-headers-$(</a:t>
            </a:r>
            <a:r>
              <a:rPr lang="en-US" dirty="0" err="1"/>
              <a:t>uname</a:t>
            </a:r>
            <a:r>
              <a:rPr lang="en-US" dirty="0"/>
              <a:t> -r)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772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C3FA1-7C80-D22E-252C-FB703B45F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kubernates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9C2A9-8DF2-92CA-5C82-26C3DE9CF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https://phoenixnap.com/kb/install-kubernetes-on-ubuntu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Install </a:t>
            </a:r>
            <a:r>
              <a:rPr lang="en-US" dirty="0" err="1"/>
              <a:t>kompse</a:t>
            </a:r>
            <a:r>
              <a:rPr lang="en-US" dirty="0"/>
              <a:t> : convert the docker-</a:t>
            </a:r>
            <a:r>
              <a:rPr lang="en-US" dirty="0" err="1"/>
              <a:t>compose.yml</a:t>
            </a:r>
            <a:r>
              <a:rPr lang="en-US" dirty="0"/>
              <a:t> for </a:t>
            </a:r>
            <a:r>
              <a:rPr lang="en-US" dirty="0" err="1"/>
              <a:t>kubernates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kompose.io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218926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183BA-125F-CEDA-6123-DED2DAE36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FDDAD-B3D6-9301-196E-EB25B1C17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kubectl</a:t>
            </a:r>
            <a:r>
              <a:rPr lang="en-US" dirty="0"/>
              <a:t> apply -f .</a:t>
            </a:r>
          </a:p>
          <a:p>
            <a:pPr marL="0" indent="0">
              <a:buNone/>
            </a:pPr>
            <a:r>
              <a:rPr lang="en-US" dirty="0"/>
              <a:t>The connection to the server localhost:8080 was refused - did you specify the right host or port?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This problem can arise when you haven’t set the </a:t>
            </a:r>
            <a:r>
              <a:rPr lang="en-US" dirty="0" err="1"/>
              <a:t>kubeconfig</a:t>
            </a:r>
            <a:r>
              <a:rPr lang="en-US" dirty="0"/>
              <a:t> environment variable.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205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618FE-1024-5462-2D94-CA48CD309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swarm instead of </a:t>
            </a:r>
            <a:r>
              <a:rPr lang="en-US" dirty="0" err="1"/>
              <a:t>kubernates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95EDC-55BD-759B-5A43-1D591526E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connect this node to swarm</a:t>
            </a:r>
          </a:p>
          <a:p>
            <a:pPr marL="0" indent="0">
              <a:buNone/>
            </a:pPr>
            <a:r>
              <a:rPr lang="en-US" dirty="0"/>
              <a:t>user1@ubuntu:~/</a:t>
            </a:r>
            <a:r>
              <a:rPr lang="en-US" dirty="0" err="1"/>
              <a:t>DeathStarBench</a:t>
            </a:r>
            <a:r>
              <a:rPr lang="en-US" dirty="0"/>
              <a:t>/</a:t>
            </a:r>
            <a:r>
              <a:rPr lang="en-US" dirty="0" err="1"/>
              <a:t>socialNetwork</a:t>
            </a: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docker swarm </a:t>
            </a:r>
            <a:r>
              <a:rPr lang="en-US" dirty="0" err="1"/>
              <a:t>init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Swarm initialized: current node (su2tkv0f6ebkzwhfbrf3f5os0) is now a manager.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860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618FE-1024-5462-2D94-CA48CD309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swarm instead of </a:t>
            </a:r>
            <a:r>
              <a:rPr lang="en-US" dirty="0" err="1"/>
              <a:t>kubernates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95EDC-55BD-759B-5A43-1D591526E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686832"/>
          </a:xfrm>
        </p:spPr>
        <p:txBody>
          <a:bodyPr>
            <a:normAutofit fontScale="40000" lnSpcReduction="20000"/>
          </a:bodyPr>
          <a:lstStyle/>
          <a:p>
            <a:r>
              <a:rPr lang="en-US" b="1" dirty="0"/>
              <a:t>Start docker containers on a machine cluster with docker swarm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user1@ubuntu:~/</a:t>
            </a:r>
            <a:r>
              <a:rPr lang="en-US" dirty="0" err="1"/>
              <a:t>DeathStarBench</a:t>
            </a:r>
            <a:r>
              <a:rPr lang="en-US" dirty="0"/>
              <a:t>/</a:t>
            </a:r>
            <a:r>
              <a:rPr lang="en-US" dirty="0" err="1"/>
              <a:t>socialNetwork</a:t>
            </a: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docker stack deploy --compose-file=docker-compose-</a:t>
            </a:r>
            <a:r>
              <a:rPr lang="en-US" dirty="0" err="1"/>
              <a:t>swarm.yml</a:t>
            </a:r>
            <a:r>
              <a:rPr lang="en-US" dirty="0"/>
              <a:t> jaeger-agent</a:t>
            </a:r>
          </a:p>
          <a:p>
            <a:pPr marL="0" indent="0">
              <a:buNone/>
            </a:pPr>
            <a:r>
              <a:rPr lang="en-US" dirty="0"/>
              <a:t>Creating network jaeger-</a:t>
            </a:r>
            <a:r>
              <a:rPr lang="en-US" dirty="0" err="1"/>
              <a:t>agent_default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agent_media</a:t>
            </a:r>
            <a:r>
              <a:rPr lang="en-US" dirty="0"/>
              <a:t>-</a:t>
            </a:r>
            <a:r>
              <a:rPr lang="en-US" dirty="0" err="1"/>
              <a:t>memcached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agent_social</a:t>
            </a:r>
            <a:r>
              <a:rPr lang="en-US" dirty="0"/>
              <a:t>-graph-</a:t>
            </a:r>
            <a:r>
              <a:rPr lang="en-US" dirty="0" err="1"/>
              <a:t>mongodb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agent_nginx</a:t>
            </a:r>
            <a:r>
              <a:rPr lang="en-US" dirty="0"/>
              <a:t>-web-server</a:t>
            </a:r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agent_user</a:t>
            </a:r>
            <a:r>
              <a:rPr lang="en-US" dirty="0"/>
              <a:t>-</a:t>
            </a:r>
            <a:r>
              <a:rPr lang="en-US" dirty="0" err="1"/>
              <a:t>memcached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agent_social</a:t>
            </a:r>
            <a:r>
              <a:rPr lang="en-US" dirty="0"/>
              <a:t>-graph-service</a:t>
            </a:r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agent_user</a:t>
            </a:r>
            <a:r>
              <a:rPr lang="en-US" dirty="0"/>
              <a:t>-mention-service</a:t>
            </a:r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agent_jaeger</a:t>
            </a:r>
            <a:r>
              <a:rPr lang="en-US" dirty="0"/>
              <a:t>-agent</a:t>
            </a:r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agent_user</a:t>
            </a:r>
            <a:r>
              <a:rPr lang="en-US" dirty="0"/>
              <a:t>-service</a:t>
            </a:r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agent_jaeger</a:t>
            </a:r>
            <a:r>
              <a:rPr lang="en-US" dirty="0"/>
              <a:t>-collector</a:t>
            </a:r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agent_user</a:t>
            </a:r>
            <a:r>
              <a:rPr lang="en-US" dirty="0"/>
              <a:t>-</a:t>
            </a:r>
            <a:r>
              <a:rPr lang="en-US" dirty="0" err="1"/>
              <a:t>mongodb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agent_cassandra</a:t>
            </a:r>
            <a:r>
              <a:rPr lang="en-US" dirty="0"/>
              <a:t>-schema</a:t>
            </a:r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agent_media</a:t>
            </a:r>
            <a:r>
              <a:rPr lang="en-US" dirty="0"/>
              <a:t>-</a:t>
            </a:r>
            <a:r>
              <a:rPr lang="en-US" dirty="0" err="1"/>
              <a:t>mongodb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Creating service jaeger-</a:t>
            </a:r>
            <a:r>
              <a:rPr lang="en-US" dirty="0" err="1"/>
              <a:t>agent_social</a:t>
            </a:r>
            <a:r>
              <a:rPr lang="en-US" dirty="0"/>
              <a:t>-graph-</a:t>
            </a:r>
            <a:r>
              <a:rPr lang="en-US" dirty="0" err="1"/>
              <a:t>redis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153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0C644D47-73BE-DA44-BD32-FD16E74F118D}"/>
              </a:ext>
            </a:extLst>
          </p:cNvPr>
          <p:cNvCxnSpPr/>
          <p:nvPr/>
        </p:nvCxnSpPr>
        <p:spPr>
          <a:xfrm>
            <a:off x="3043238" y="1108791"/>
            <a:ext cx="0" cy="539302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3BCDEC87-E72E-DD4C-B42A-82B262E8B97E}"/>
              </a:ext>
            </a:extLst>
          </p:cNvPr>
          <p:cNvCxnSpPr>
            <a:cxnSpLocks/>
          </p:cNvCxnSpPr>
          <p:nvPr/>
        </p:nvCxnSpPr>
        <p:spPr>
          <a:xfrm>
            <a:off x="2300288" y="5059916"/>
            <a:ext cx="1110209" cy="0"/>
          </a:xfrm>
          <a:prstGeom prst="straightConnector1">
            <a:avLst/>
          </a:prstGeom>
          <a:ln w="222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41E780-2A13-F246-A7D5-ECD665820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Data Collection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0D7071-1953-4348-A0C5-2353331552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6873" y="6493595"/>
            <a:ext cx="365128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0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E94512F-4FCD-4B8F-9303-F99597583E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D0372D1-7EE4-034E-999D-C64329552B50}"/>
              </a:ext>
            </a:extLst>
          </p:cNvPr>
          <p:cNvSpPr/>
          <p:nvPr/>
        </p:nvSpPr>
        <p:spPr>
          <a:xfrm>
            <a:off x="3410497" y="6006144"/>
            <a:ext cx="4918981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Network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D67D252-3FAC-B649-9C79-FED04ABAFBEE}"/>
              </a:ext>
            </a:extLst>
          </p:cNvPr>
          <p:cNvSpPr/>
          <p:nvPr/>
        </p:nvSpPr>
        <p:spPr>
          <a:xfrm>
            <a:off x="3409887" y="5618053"/>
            <a:ext cx="4918981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Storage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8F732C9-D08F-654F-92D4-FDDFB470DA94}"/>
              </a:ext>
            </a:extLst>
          </p:cNvPr>
          <p:cNvSpPr/>
          <p:nvPr/>
        </p:nvSpPr>
        <p:spPr>
          <a:xfrm>
            <a:off x="3409887" y="5230552"/>
            <a:ext cx="4918981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Servers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F78147F-9F13-8545-83A9-569D245FCE25}"/>
              </a:ext>
            </a:extLst>
          </p:cNvPr>
          <p:cNvSpPr/>
          <p:nvPr/>
        </p:nvSpPr>
        <p:spPr>
          <a:xfrm>
            <a:off x="3409277" y="4840234"/>
            <a:ext cx="4918981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O/S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30D3CA7-E527-4245-8F20-46BEEEAE7715}"/>
              </a:ext>
            </a:extLst>
          </p:cNvPr>
          <p:cNvSpPr/>
          <p:nvPr/>
        </p:nvSpPr>
        <p:spPr>
          <a:xfrm>
            <a:off x="3408667" y="4452143"/>
            <a:ext cx="4918981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Middleware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E278F4-1D2D-2C46-BEAC-793CE14D7CF1}"/>
              </a:ext>
            </a:extLst>
          </p:cNvPr>
          <p:cNvSpPr txBox="1"/>
          <p:nvPr/>
        </p:nvSpPr>
        <p:spPr>
          <a:xfrm>
            <a:off x="5267053" y="3068719"/>
            <a:ext cx="1205346" cy="354614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dirty="0"/>
              <a:t>• • •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32A4B1C-E458-8549-8750-3C12E2313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20" y="2862885"/>
            <a:ext cx="2146300" cy="5969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6E69F51-F098-9C46-92AF-4FE06A307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3016" y="3693476"/>
            <a:ext cx="2438400" cy="20701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3C29498-EF75-0849-9B59-B7BE4F71FD21}"/>
              </a:ext>
            </a:extLst>
          </p:cNvPr>
          <p:cNvCxnSpPr>
            <a:cxnSpLocks/>
          </p:cNvCxnSpPr>
          <p:nvPr/>
        </p:nvCxnSpPr>
        <p:spPr>
          <a:xfrm>
            <a:off x="10472759" y="3187763"/>
            <a:ext cx="0" cy="798448"/>
          </a:xfrm>
          <a:prstGeom prst="straightConnector1">
            <a:avLst/>
          </a:prstGeom>
          <a:ln w="222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9913310-D2C6-6748-B4D0-880B4B73D734}"/>
              </a:ext>
            </a:extLst>
          </p:cNvPr>
          <p:cNvGrpSpPr/>
          <p:nvPr/>
        </p:nvGrpSpPr>
        <p:grpSpPr>
          <a:xfrm>
            <a:off x="6081045" y="1990257"/>
            <a:ext cx="2248594" cy="2324580"/>
            <a:chOff x="2766315" y="1761651"/>
            <a:chExt cx="2248594" cy="2324580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79B46333-6D53-F248-BDA7-968F49DB7D2D}"/>
                </a:ext>
              </a:extLst>
            </p:cNvPr>
            <p:cNvGrpSpPr/>
            <p:nvPr/>
          </p:nvGrpSpPr>
          <p:grpSpPr>
            <a:xfrm>
              <a:off x="3123505" y="2104095"/>
              <a:ext cx="1760654" cy="1547935"/>
              <a:chOff x="3152081" y="1904066"/>
              <a:chExt cx="1760654" cy="1547935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188B40E5-1AF8-004D-95A8-48EC2C11B1C8}"/>
                  </a:ext>
                </a:extLst>
              </p:cNvPr>
              <p:cNvSpPr/>
              <p:nvPr/>
            </p:nvSpPr>
            <p:spPr>
              <a:xfrm>
                <a:off x="3152081" y="1918851"/>
                <a:ext cx="1760654" cy="1533150"/>
              </a:xfrm>
              <a:prstGeom prst="rect">
                <a:avLst/>
              </a:prstGeom>
              <a:noFill/>
              <a:ln w="22225">
                <a:solidFill>
                  <a:srgbClr val="0432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0D903D0-2C69-A64B-BCCB-8E261C561290}"/>
                  </a:ext>
                </a:extLst>
              </p:cNvPr>
              <p:cNvSpPr txBox="1"/>
              <p:nvPr/>
            </p:nvSpPr>
            <p:spPr>
              <a:xfrm>
                <a:off x="3430430" y="1904066"/>
                <a:ext cx="1205346" cy="354614"/>
              </a:xfrm>
              <a:prstGeom prst="rect">
                <a:avLst/>
              </a:prstGeom>
            </p:spPr>
            <p:txBody>
              <a:bodyPr vert="horz" wrap="none" lIns="91440" tIns="45720" rIns="91440" bIns="45720" rtlCol="0">
                <a:noAutofit/>
              </a:bodyPr>
              <a:lstStyle/>
              <a:p>
                <a:pPr algn="ctr"/>
                <a:r>
                  <a:rPr lang="en-US" dirty="0"/>
                  <a:t>container</a:t>
                </a:r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F62F7CC7-4979-CE4B-AC1B-16683107B44A}"/>
                </a:ext>
              </a:extLst>
            </p:cNvPr>
            <p:cNvGrpSpPr/>
            <p:nvPr/>
          </p:nvGrpSpPr>
          <p:grpSpPr>
            <a:xfrm>
              <a:off x="2880619" y="2432710"/>
              <a:ext cx="1760654" cy="1547935"/>
              <a:chOff x="2880619" y="2161241"/>
              <a:chExt cx="1760654" cy="1547935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F33B3313-7E60-6A45-B45A-54DFED663E51}"/>
                  </a:ext>
                </a:extLst>
              </p:cNvPr>
              <p:cNvSpPr/>
              <p:nvPr/>
            </p:nvSpPr>
            <p:spPr>
              <a:xfrm>
                <a:off x="2880619" y="2176026"/>
                <a:ext cx="1760654" cy="1533150"/>
              </a:xfrm>
              <a:prstGeom prst="rect">
                <a:avLst/>
              </a:prstGeom>
              <a:solidFill>
                <a:srgbClr val="F2F2F2"/>
              </a:solidFill>
              <a:ln w="22225">
                <a:solidFill>
                  <a:srgbClr val="0432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9F43F4DC-7634-FE4F-9769-5655E0271540}"/>
                  </a:ext>
                </a:extLst>
              </p:cNvPr>
              <p:cNvSpPr/>
              <p:nvPr/>
            </p:nvSpPr>
            <p:spPr>
              <a:xfrm>
                <a:off x="2964358" y="3281409"/>
                <a:ext cx="1566826" cy="364969"/>
              </a:xfrm>
              <a:prstGeom prst="roundRect">
                <a:avLst/>
              </a:prstGeom>
              <a:solidFill>
                <a:srgbClr val="0000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Runtime</a:t>
                </a:r>
              </a:p>
            </p:txBody>
          </p:sp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FA53788B-A2CA-544B-823C-A9EF369CBE42}"/>
                  </a:ext>
                </a:extLst>
              </p:cNvPr>
              <p:cNvSpPr/>
              <p:nvPr/>
            </p:nvSpPr>
            <p:spPr>
              <a:xfrm>
                <a:off x="2963748" y="2893318"/>
                <a:ext cx="1566826" cy="364969"/>
              </a:xfrm>
              <a:prstGeom prst="roundRect">
                <a:avLst/>
              </a:prstGeom>
              <a:solidFill>
                <a:srgbClr val="0000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Data</a:t>
                </a:r>
              </a:p>
            </p:txBody>
          </p:sp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E747563E-24F8-CC40-855A-7EA539CA2AD9}"/>
                  </a:ext>
                </a:extLst>
              </p:cNvPr>
              <p:cNvSpPr/>
              <p:nvPr/>
            </p:nvSpPr>
            <p:spPr>
              <a:xfrm>
                <a:off x="2963748" y="2505204"/>
                <a:ext cx="1566826" cy="364969"/>
              </a:xfrm>
              <a:prstGeom prst="roundRect">
                <a:avLst/>
              </a:prstGeom>
              <a:solidFill>
                <a:srgbClr val="0000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Applications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7E85AD3-3A3F-AD4D-90E0-B881AFE0589D}"/>
                  </a:ext>
                </a:extLst>
              </p:cNvPr>
              <p:cNvSpPr txBox="1"/>
              <p:nvPr/>
            </p:nvSpPr>
            <p:spPr>
              <a:xfrm>
                <a:off x="3158968" y="2161241"/>
                <a:ext cx="1205346" cy="354614"/>
              </a:xfrm>
              <a:prstGeom prst="rect">
                <a:avLst/>
              </a:prstGeom>
            </p:spPr>
            <p:txBody>
              <a:bodyPr vert="horz" wrap="none" lIns="91440" tIns="45720" rIns="91440" bIns="45720" rtlCol="0">
                <a:noAutofit/>
              </a:bodyPr>
              <a:lstStyle/>
              <a:p>
                <a:pPr algn="ctr"/>
                <a:r>
                  <a:rPr lang="en-US" dirty="0"/>
                  <a:t>container</a:t>
                </a:r>
              </a:p>
            </p:txBody>
          </p:sp>
        </p:grpSp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8D101AB0-EE09-A341-AC4D-E3CDD8159D02}"/>
                </a:ext>
              </a:extLst>
            </p:cNvPr>
            <p:cNvSpPr/>
            <p:nvPr/>
          </p:nvSpPr>
          <p:spPr>
            <a:xfrm>
              <a:off x="2766315" y="1762555"/>
              <a:ext cx="2248594" cy="2323676"/>
            </a:xfrm>
            <a:prstGeom prst="roundRect">
              <a:avLst>
                <a:gd name="adj" fmla="val 9334"/>
              </a:avLst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D11DAE1-EB45-314C-B637-93EE8975D4D8}"/>
                </a:ext>
              </a:extLst>
            </p:cNvPr>
            <p:cNvSpPr txBox="1"/>
            <p:nvPr/>
          </p:nvSpPr>
          <p:spPr>
            <a:xfrm>
              <a:off x="3306899" y="1761651"/>
              <a:ext cx="1205346" cy="354614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/>
            <a:p>
              <a:pPr algn="ctr"/>
              <a:r>
                <a:rPr lang="en-US" dirty="0"/>
                <a:t>Pod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CDA00B9-97F9-5141-8085-36AE5102126A}"/>
              </a:ext>
            </a:extLst>
          </p:cNvPr>
          <p:cNvGrpSpPr/>
          <p:nvPr/>
        </p:nvGrpSpPr>
        <p:grpSpPr>
          <a:xfrm>
            <a:off x="3409277" y="1990257"/>
            <a:ext cx="2248594" cy="2324580"/>
            <a:chOff x="2766315" y="1761651"/>
            <a:chExt cx="2248594" cy="2324580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19B4D0A-49E1-274A-9C60-3CD71F56E1BC}"/>
                </a:ext>
              </a:extLst>
            </p:cNvPr>
            <p:cNvGrpSpPr/>
            <p:nvPr/>
          </p:nvGrpSpPr>
          <p:grpSpPr>
            <a:xfrm>
              <a:off x="3123505" y="2104095"/>
              <a:ext cx="1760654" cy="1547935"/>
              <a:chOff x="3152081" y="1904066"/>
              <a:chExt cx="1760654" cy="1547935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FF61E196-62B2-6D4E-B37F-8C705C5CFB33}"/>
                  </a:ext>
                </a:extLst>
              </p:cNvPr>
              <p:cNvSpPr/>
              <p:nvPr/>
            </p:nvSpPr>
            <p:spPr>
              <a:xfrm>
                <a:off x="3152081" y="1918851"/>
                <a:ext cx="1760654" cy="1533150"/>
              </a:xfrm>
              <a:prstGeom prst="rect">
                <a:avLst/>
              </a:prstGeom>
              <a:noFill/>
              <a:ln w="22225">
                <a:solidFill>
                  <a:srgbClr val="0432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4B231DB5-C3F7-4D4F-BC27-4D2763F5F092}"/>
                  </a:ext>
                </a:extLst>
              </p:cNvPr>
              <p:cNvSpPr txBox="1"/>
              <p:nvPr/>
            </p:nvSpPr>
            <p:spPr>
              <a:xfrm>
                <a:off x="3430430" y="1904066"/>
                <a:ext cx="1205346" cy="354614"/>
              </a:xfrm>
              <a:prstGeom prst="rect">
                <a:avLst/>
              </a:prstGeom>
            </p:spPr>
            <p:txBody>
              <a:bodyPr vert="horz" wrap="none" lIns="91440" tIns="45720" rIns="91440" bIns="45720" rtlCol="0">
                <a:noAutofit/>
              </a:bodyPr>
              <a:lstStyle/>
              <a:p>
                <a:pPr algn="ctr"/>
                <a:r>
                  <a:rPr lang="en-US" dirty="0"/>
                  <a:t>container</a:t>
                </a: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85C5AD52-3089-914B-BDA4-50548B3A8F9A}"/>
                </a:ext>
              </a:extLst>
            </p:cNvPr>
            <p:cNvGrpSpPr/>
            <p:nvPr/>
          </p:nvGrpSpPr>
          <p:grpSpPr>
            <a:xfrm>
              <a:off x="2880619" y="2432710"/>
              <a:ext cx="1760654" cy="1547935"/>
              <a:chOff x="2880619" y="2161241"/>
              <a:chExt cx="1760654" cy="1547935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7BDAAD0A-71F0-0449-9471-CEDD484D57C1}"/>
                  </a:ext>
                </a:extLst>
              </p:cNvPr>
              <p:cNvSpPr/>
              <p:nvPr/>
            </p:nvSpPr>
            <p:spPr>
              <a:xfrm>
                <a:off x="2880619" y="2176026"/>
                <a:ext cx="1760654" cy="1533150"/>
              </a:xfrm>
              <a:prstGeom prst="rect">
                <a:avLst/>
              </a:prstGeom>
              <a:solidFill>
                <a:srgbClr val="F2F2F2"/>
              </a:solidFill>
              <a:ln w="22225">
                <a:solidFill>
                  <a:srgbClr val="0432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ounded Rectangle 63">
                <a:extLst>
                  <a:ext uri="{FF2B5EF4-FFF2-40B4-BE49-F238E27FC236}">
                    <a16:creationId xmlns:a16="http://schemas.microsoft.com/office/drawing/2014/main" id="{5FDE5FBA-B88F-3E44-A39E-DBD5E142D972}"/>
                  </a:ext>
                </a:extLst>
              </p:cNvPr>
              <p:cNvSpPr/>
              <p:nvPr/>
            </p:nvSpPr>
            <p:spPr>
              <a:xfrm>
                <a:off x="2964358" y="3281409"/>
                <a:ext cx="1566826" cy="364969"/>
              </a:xfrm>
              <a:prstGeom prst="roundRect">
                <a:avLst/>
              </a:prstGeom>
              <a:solidFill>
                <a:srgbClr val="0000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Runtime</a:t>
                </a:r>
              </a:p>
            </p:txBody>
          </p:sp>
          <p:sp>
            <p:nvSpPr>
              <p:cNvPr id="65" name="Rounded Rectangle 64">
                <a:extLst>
                  <a:ext uri="{FF2B5EF4-FFF2-40B4-BE49-F238E27FC236}">
                    <a16:creationId xmlns:a16="http://schemas.microsoft.com/office/drawing/2014/main" id="{FC8430AC-8BDC-9041-85CF-22CB2ECEE168}"/>
                  </a:ext>
                </a:extLst>
              </p:cNvPr>
              <p:cNvSpPr/>
              <p:nvPr/>
            </p:nvSpPr>
            <p:spPr>
              <a:xfrm>
                <a:off x="2963748" y="2893318"/>
                <a:ext cx="1566826" cy="364969"/>
              </a:xfrm>
              <a:prstGeom prst="roundRect">
                <a:avLst/>
              </a:prstGeom>
              <a:solidFill>
                <a:srgbClr val="0000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Data</a:t>
                </a:r>
              </a:p>
            </p:txBody>
          </p:sp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8B98BE6E-F22C-854D-BC88-2CE8BF2090E7}"/>
                  </a:ext>
                </a:extLst>
              </p:cNvPr>
              <p:cNvSpPr/>
              <p:nvPr/>
            </p:nvSpPr>
            <p:spPr>
              <a:xfrm>
                <a:off x="2963748" y="2505204"/>
                <a:ext cx="1566826" cy="364969"/>
              </a:xfrm>
              <a:prstGeom prst="roundRect">
                <a:avLst/>
              </a:prstGeom>
              <a:solidFill>
                <a:srgbClr val="0000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Applications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9B0D2A38-7ECA-B04B-86F9-7ABAD32FF847}"/>
                  </a:ext>
                </a:extLst>
              </p:cNvPr>
              <p:cNvSpPr txBox="1"/>
              <p:nvPr/>
            </p:nvSpPr>
            <p:spPr>
              <a:xfrm>
                <a:off x="3158968" y="2161241"/>
                <a:ext cx="1205346" cy="354614"/>
              </a:xfrm>
              <a:prstGeom prst="rect">
                <a:avLst/>
              </a:prstGeom>
            </p:spPr>
            <p:txBody>
              <a:bodyPr vert="horz" wrap="none" lIns="91440" tIns="45720" rIns="91440" bIns="45720" rtlCol="0">
                <a:noAutofit/>
              </a:bodyPr>
              <a:lstStyle/>
              <a:p>
                <a:pPr algn="ctr"/>
                <a:r>
                  <a:rPr lang="en-US" dirty="0"/>
                  <a:t>container</a:t>
                </a:r>
              </a:p>
            </p:txBody>
          </p:sp>
        </p:grp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C7452C62-0DF4-D145-8742-373CC4793BE2}"/>
                </a:ext>
              </a:extLst>
            </p:cNvPr>
            <p:cNvSpPr/>
            <p:nvPr/>
          </p:nvSpPr>
          <p:spPr>
            <a:xfrm>
              <a:off x="2766315" y="1762555"/>
              <a:ext cx="2248594" cy="2323676"/>
            </a:xfrm>
            <a:prstGeom prst="roundRect">
              <a:avLst>
                <a:gd name="adj" fmla="val 9334"/>
              </a:avLst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CF499A0-FB66-8A4B-AAF2-C89E6B7564AE}"/>
                </a:ext>
              </a:extLst>
            </p:cNvPr>
            <p:cNvSpPr txBox="1"/>
            <p:nvPr/>
          </p:nvSpPr>
          <p:spPr>
            <a:xfrm>
              <a:off x="3306899" y="1761651"/>
              <a:ext cx="1205346" cy="354614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/>
            <a:p>
              <a:pPr algn="ctr"/>
              <a:r>
                <a:rPr lang="en-US" dirty="0"/>
                <a:t>Pod</a:t>
              </a:r>
            </a:p>
          </p:txBody>
        </p:sp>
      </p:grpSp>
      <p:pic>
        <p:nvPicPr>
          <p:cNvPr id="77" name="Picture 76">
            <a:extLst>
              <a:ext uri="{FF2B5EF4-FFF2-40B4-BE49-F238E27FC236}">
                <a16:creationId xmlns:a16="http://schemas.microsoft.com/office/drawing/2014/main" id="{C8A3C157-84B4-FC48-A1C7-100EB3C90E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3016" y="5955632"/>
            <a:ext cx="1083365" cy="45068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1E45B33B-A6FF-F445-B8AE-12F22BE981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3016" y="2483769"/>
            <a:ext cx="1083365" cy="450680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E3AFB267-4F1E-BB49-9319-E279C14EF424}"/>
              </a:ext>
            </a:extLst>
          </p:cNvPr>
          <p:cNvSpPr txBox="1"/>
          <p:nvPr/>
        </p:nvSpPr>
        <p:spPr>
          <a:xfrm>
            <a:off x="571820" y="1430360"/>
            <a:ext cx="2146300" cy="5969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sz="2400" dirty="0"/>
              <a:t>Attack Tools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2DFC9534-B1AD-BE49-B13F-292810CB0DE7}"/>
              </a:ext>
            </a:extLst>
          </p:cNvPr>
          <p:cNvSpPr txBox="1"/>
          <p:nvPr/>
        </p:nvSpPr>
        <p:spPr>
          <a:xfrm>
            <a:off x="4044816" y="1430360"/>
            <a:ext cx="3634228" cy="5969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sz="2400" dirty="0"/>
              <a:t>Container-Based Cloud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6A934F7-385B-4D48-B0AF-956B970D3997}"/>
              </a:ext>
            </a:extLst>
          </p:cNvPr>
          <p:cNvSpPr txBox="1"/>
          <p:nvPr/>
        </p:nvSpPr>
        <p:spPr>
          <a:xfrm>
            <a:off x="9072538" y="1430360"/>
            <a:ext cx="2778455" cy="5969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sz="2400" dirty="0"/>
              <a:t>Collect Tools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AB35DEA1-6823-2442-B7C8-972ACE5B98D0}"/>
              </a:ext>
            </a:extLst>
          </p:cNvPr>
          <p:cNvCxnSpPr/>
          <p:nvPr/>
        </p:nvCxnSpPr>
        <p:spPr>
          <a:xfrm>
            <a:off x="8701088" y="1108791"/>
            <a:ext cx="0" cy="539302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6BCD44-8C11-F340-AB52-DCBFED56F2A3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8328258" y="5022719"/>
            <a:ext cx="1544417" cy="0"/>
          </a:xfrm>
          <a:prstGeom prst="straightConnector1">
            <a:avLst/>
          </a:prstGeom>
          <a:ln w="222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288423D-371C-D040-ABD2-A33ECCF8E1AF}"/>
              </a:ext>
            </a:extLst>
          </p:cNvPr>
          <p:cNvCxnSpPr>
            <a:cxnSpLocks/>
            <a:stCxn id="7" idx="3"/>
            <a:endCxn id="77" idx="1"/>
          </p:cNvCxnSpPr>
          <p:nvPr/>
        </p:nvCxnSpPr>
        <p:spPr>
          <a:xfrm flipV="1">
            <a:off x="8329478" y="6180972"/>
            <a:ext cx="763538" cy="7657"/>
          </a:xfrm>
          <a:prstGeom prst="straightConnector1">
            <a:avLst/>
          </a:prstGeom>
          <a:ln w="222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40D24D2-52A3-C546-B71B-376AE67C2CA1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7845304" y="3187764"/>
            <a:ext cx="2627455" cy="0"/>
          </a:xfrm>
          <a:prstGeom prst="straightConnector1">
            <a:avLst/>
          </a:prstGeom>
          <a:ln w="22225">
            <a:solidFill>
              <a:schemeClr val="accent6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B0A0F63-C108-6F47-9EAF-FEE9A3DC80BB}"/>
              </a:ext>
            </a:extLst>
          </p:cNvPr>
          <p:cNvCxnSpPr>
            <a:cxnSpLocks/>
            <a:endCxn id="78" idx="1"/>
          </p:cNvCxnSpPr>
          <p:nvPr/>
        </p:nvCxnSpPr>
        <p:spPr>
          <a:xfrm>
            <a:off x="8327648" y="2709109"/>
            <a:ext cx="765368" cy="0"/>
          </a:xfrm>
          <a:prstGeom prst="straightConnector1">
            <a:avLst/>
          </a:prstGeom>
          <a:ln w="222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C2E6A44C-963A-5C4E-81B8-026F99A99405}"/>
              </a:ext>
            </a:extLst>
          </p:cNvPr>
          <p:cNvCxnSpPr>
            <a:cxnSpLocks/>
          </p:cNvCxnSpPr>
          <p:nvPr/>
        </p:nvCxnSpPr>
        <p:spPr>
          <a:xfrm>
            <a:off x="2698373" y="3166315"/>
            <a:ext cx="825208" cy="0"/>
          </a:xfrm>
          <a:prstGeom prst="straightConnector1">
            <a:avLst/>
          </a:prstGeom>
          <a:ln w="222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F3E71396-EB32-C041-8A25-E7FF7BC4953E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2300288" y="6188629"/>
            <a:ext cx="1110209" cy="0"/>
          </a:xfrm>
          <a:prstGeom prst="straightConnector1">
            <a:avLst/>
          </a:prstGeom>
          <a:ln w="222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CF0119ED-EA1D-624F-9353-DEB5145B45E5}"/>
              </a:ext>
            </a:extLst>
          </p:cNvPr>
          <p:cNvCxnSpPr>
            <a:cxnSpLocks/>
          </p:cNvCxnSpPr>
          <p:nvPr/>
        </p:nvCxnSpPr>
        <p:spPr>
          <a:xfrm>
            <a:off x="2886075" y="3187763"/>
            <a:ext cx="0" cy="2993209"/>
          </a:xfrm>
          <a:prstGeom prst="straightConnector1">
            <a:avLst/>
          </a:prstGeom>
          <a:ln w="22225">
            <a:solidFill>
              <a:schemeClr val="accent6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AB1A090-9EE0-BE43-B441-4279A0DB28BD}"/>
              </a:ext>
            </a:extLst>
          </p:cNvPr>
          <p:cNvCxnSpPr>
            <a:cxnSpLocks/>
          </p:cNvCxnSpPr>
          <p:nvPr/>
        </p:nvCxnSpPr>
        <p:spPr>
          <a:xfrm>
            <a:off x="2086698" y="5431391"/>
            <a:ext cx="1323799" cy="0"/>
          </a:xfrm>
          <a:prstGeom prst="straightConnector1">
            <a:avLst/>
          </a:prstGeom>
          <a:ln w="222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1" name="Picture 100">
            <a:extLst>
              <a:ext uri="{FF2B5EF4-FFF2-40B4-BE49-F238E27FC236}">
                <a16:creationId xmlns:a16="http://schemas.microsoft.com/office/drawing/2014/main" id="{7060F9F6-CA2A-5C49-A2DF-263EE05449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20521" y="2720005"/>
            <a:ext cx="705307" cy="708943"/>
          </a:xfrm>
          <a:prstGeom prst="rect">
            <a:avLst/>
          </a:prstGeom>
        </p:spPr>
      </p:pic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CF766F0-66BF-EE42-AEE9-5AD6E764511C}"/>
              </a:ext>
            </a:extLst>
          </p:cNvPr>
          <p:cNvCxnSpPr>
            <a:cxnSpLocks/>
          </p:cNvCxnSpPr>
          <p:nvPr/>
        </p:nvCxnSpPr>
        <p:spPr>
          <a:xfrm>
            <a:off x="10456486" y="3180596"/>
            <a:ext cx="364035" cy="0"/>
          </a:xfrm>
          <a:prstGeom prst="straightConnector1">
            <a:avLst/>
          </a:prstGeom>
          <a:ln w="222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4499BC4-0C5D-2B41-BE4D-21315A4FED07}"/>
              </a:ext>
            </a:extLst>
          </p:cNvPr>
          <p:cNvSpPr txBox="1"/>
          <p:nvPr/>
        </p:nvSpPr>
        <p:spPr>
          <a:xfrm>
            <a:off x="10463429" y="3379610"/>
            <a:ext cx="1443082" cy="33015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sz="1400" dirty="0"/>
              <a:t>CloudWatch</a:t>
            </a:r>
          </a:p>
        </p:txBody>
      </p:sp>
      <p:pic>
        <p:nvPicPr>
          <p:cNvPr id="105" name="Picture 104">
            <a:extLst>
              <a:ext uri="{FF2B5EF4-FFF2-40B4-BE49-F238E27FC236}">
                <a16:creationId xmlns:a16="http://schemas.microsoft.com/office/drawing/2014/main" id="{F650A648-805D-9B4E-AB23-377F603053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8135" y="5392880"/>
            <a:ext cx="428505" cy="430714"/>
          </a:xfrm>
          <a:prstGeom prst="rect">
            <a:avLst/>
          </a:prstGeom>
        </p:spPr>
      </p:pic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5252909A-73E0-6A45-B4A7-1D19DB598113}"/>
              </a:ext>
            </a:extLst>
          </p:cNvPr>
          <p:cNvCxnSpPr>
            <a:cxnSpLocks/>
            <a:endCxn id="105" idx="1"/>
          </p:cNvCxnSpPr>
          <p:nvPr/>
        </p:nvCxnSpPr>
        <p:spPr>
          <a:xfrm>
            <a:off x="8585205" y="5608237"/>
            <a:ext cx="422930" cy="0"/>
          </a:xfrm>
          <a:prstGeom prst="straightConnector1">
            <a:avLst/>
          </a:prstGeom>
          <a:ln w="222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4438B55-23B1-3042-8FA6-4399D9C67009}"/>
              </a:ext>
            </a:extLst>
          </p:cNvPr>
          <p:cNvCxnSpPr>
            <a:cxnSpLocks/>
          </p:cNvCxnSpPr>
          <p:nvPr/>
        </p:nvCxnSpPr>
        <p:spPr>
          <a:xfrm>
            <a:off x="8572501" y="5392880"/>
            <a:ext cx="0" cy="430714"/>
          </a:xfrm>
          <a:prstGeom prst="straightConnector1">
            <a:avLst/>
          </a:prstGeom>
          <a:ln w="22225">
            <a:solidFill>
              <a:schemeClr val="accent6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EEFF6FA0-FA97-754F-ADD9-B1A77684B5E9}"/>
              </a:ext>
            </a:extLst>
          </p:cNvPr>
          <p:cNvCxnSpPr>
            <a:cxnSpLocks/>
          </p:cNvCxnSpPr>
          <p:nvPr/>
        </p:nvCxnSpPr>
        <p:spPr>
          <a:xfrm>
            <a:off x="8328868" y="5398749"/>
            <a:ext cx="238077" cy="0"/>
          </a:xfrm>
          <a:prstGeom prst="straightConnector1">
            <a:avLst/>
          </a:prstGeom>
          <a:ln w="22225">
            <a:solidFill>
              <a:schemeClr val="accent6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FD4E292A-A6DC-C14C-981D-723370A98362}"/>
              </a:ext>
            </a:extLst>
          </p:cNvPr>
          <p:cNvCxnSpPr>
            <a:cxnSpLocks/>
          </p:cNvCxnSpPr>
          <p:nvPr/>
        </p:nvCxnSpPr>
        <p:spPr>
          <a:xfrm>
            <a:off x="8338388" y="5808327"/>
            <a:ext cx="238077" cy="0"/>
          </a:xfrm>
          <a:prstGeom prst="straightConnector1">
            <a:avLst/>
          </a:prstGeom>
          <a:ln w="22225">
            <a:solidFill>
              <a:schemeClr val="accent6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8" name="Graphic 117">
            <a:extLst>
              <a:ext uri="{FF2B5EF4-FFF2-40B4-BE49-F238E27FC236}">
                <a16:creationId xmlns:a16="http://schemas.microsoft.com/office/drawing/2014/main" id="{3B9B619D-E6EA-D546-8330-75E84A8F0E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73010" y="4711643"/>
            <a:ext cx="1573736" cy="1573736"/>
          </a:xfrm>
          <a:prstGeom prst="rect">
            <a:avLst/>
          </a:prstGeom>
        </p:spPr>
      </p:pic>
      <p:sp>
        <p:nvSpPr>
          <p:cNvPr id="125" name="TextBox 124">
            <a:extLst>
              <a:ext uri="{FF2B5EF4-FFF2-40B4-BE49-F238E27FC236}">
                <a16:creationId xmlns:a16="http://schemas.microsoft.com/office/drawing/2014/main" id="{1E249F2F-AF71-E04A-9008-85816847859B}"/>
              </a:ext>
            </a:extLst>
          </p:cNvPr>
          <p:cNvSpPr txBox="1"/>
          <p:nvPr/>
        </p:nvSpPr>
        <p:spPr>
          <a:xfrm>
            <a:off x="1011463" y="6181824"/>
            <a:ext cx="1443082" cy="33015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sz="1400" dirty="0" err="1"/>
              <a:t>MetsSploit</a:t>
            </a:r>
            <a:endParaRPr lang="en-US" sz="1400" dirty="0"/>
          </a:p>
        </p:txBody>
      </p:sp>
      <p:pic>
        <p:nvPicPr>
          <p:cNvPr id="128" name="Picture 127" descr="Logo&#10;&#10;Description automatically generated">
            <a:extLst>
              <a:ext uri="{FF2B5EF4-FFF2-40B4-BE49-F238E27FC236}">
                <a16:creationId xmlns:a16="http://schemas.microsoft.com/office/drawing/2014/main" id="{A010E57E-8154-2D4D-800A-8DD9282153A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95" y="5198651"/>
            <a:ext cx="939565" cy="596900"/>
          </a:xfrm>
          <a:prstGeom prst="rect">
            <a:avLst/>
          </a:prstGeom>
        </p:spPr>
      </p:pic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2551A898-BE62-2648-9E9A-F175F39A42D7}"/>
              </a:ext>
            </a:extLst>
          </p:cNvPr>
          <p:cNvCxnSpPr>
            <a:cxnSpLocks/>
          </p:cNvCxnSpPr>
          <p:nvPr/>
        </p:nvCxnSpPr>
        <p:spPr>
          <a:xfrm>
            <a:off x="2089177" y="5991856"/>
            <a:ext cx="211111" cy="204346"/>
          </a:xfrm>
          <a:prstGeom prst="straightConnector1">
            <a:avLst/>
          </a:prstGeom>
          <a:ln w="22225">
            <a:solidFill>
              <a:schemeClr val="accent6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3D03D30F-1A37-D547-8D9C-08060B44B7A7}"/>
              </a:ext>
            </a:extLst>
          </p:cNvPr>
          <p:cNvSpPr txBox="1"/>
          <p:nvPr/>
        </p:nvSpPr>
        <p:spPr>
          <a:xfrm>
            <a:off x="4318705" y="2883326"/>
            <a:ext cx="994242" cy="221459"/>
          </a:xfrm>
          <a:prstGeom prst="rect">
            <a:avLst/>
          </a:prstGeom>
          <a:solidFill>
            <a:srgbClr val="92D050"/>
          </a:solidFill>
        </p:spPr>
        <p:txBody>
          <a:bodyPr vert="horz" wrap="square" lIns="91440" tIns="45720" rIns="91440" bIns="45720" rtlCol="0">
            <a:noAutofit/>
          </a:bodyPr>
          <a:lstStyle/>
          <a:p>
            <a:pPr algn="ctr"/>
            <a:r>
              <a:rPr lang="en-US" sz="800" b="1" dirty="0" err="1">
                <a:solidFill>
                  <a:schemeClr val="accent6"/>
                </a:solidFill>
              </a:rPr>
              <a:t>DeathStarBench</a:t>
            </a:r>
            <a:endParaRPr lang="en-US" sz="800" b="1" dirty="0">
              <a:solidFill>
                <a:schemeClr val="accent6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9DA7A0D-6A8E-5F4A-940A-F2F69FEC17E3}"/>
              </a:ext>
            </a:extLst>
          </p:cNvPr>
          <p:cNvSpPr txBox="1"/>
          <p:nvPr/>
        </p:nvSpPr>
        <p:spPr>
          <a:xfrm>
            <a:off x="7036505" y="2883326"/>
            <a:ext cx="994242" cy="221459"/>
          </a:xfrm>
          <a:prstGeom prst="rect">
            <a:avLst/>
          </a:prstGeom>
          <a:solidFill>
            <a:srgbClr val="92D050"/>
          </a:solidFill>
        </p:spPr>
        <p:txBody>
          <a:bodyPr vert="horz" wrap="square" lIns="91440" tIns="45720" rIns="91440" bIns="45720" rtlCol="0">
            <a:noAutofit/>
          </a:bodyPr>
          <a:lstStyle/>
          <a:p>
            <a:pPr algn="ctr"/>
            <a:r>
              <a:rPr lang="en-US" sz="800" b="1" dirty="0" err="1">
                <a:solidFill>
                  <a:schemeClr val="accent6"/>
                </a:solidFill>
              </a:rPr>
              <a:t>DeathStarBench</a:t>
            </a:r>
            <a:endParaRPr lang="en-US" sz="800" b="1" dirty="0">
              <a:solidFill>
                <a:schemeClr val="accent6"/>
              </a:solidFill>
            </a:endParaRPr>
          </a:p>
        </p:txBody>
      </p:sp>
      <p:sp>
        <p:nvSpPr>
          <p:cNvPr id="137" name="Date Placeholder 3">
            <a:extLst>
              <a:ext uri="{FF2B5EF4-FFF2-40B4-BE49-F238E27FC236}">
                <a16:creationId xmlns:a16="http://schemas.microsoft.com/office/drawing/2014/main" id="{2D9B8FE8-509C-FA49-9E10-D727E64121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3477" y="6501816"/>
            <a:ext cx="28432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CAD235-CEBB-1F44-95D4-4CBCA52064A0}" type="datetime4">
              <a:rPr lang="en-US" smtClean="0"/>
              <a:pPr/>
              <a:t>November 2, 2022</a:t>
            </a:fld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32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FFF7B-D270-4FBD-3D33-FB20D84A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Deathstarbench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362FE-A03D-FD95-CC39-4A725F0E3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user1@ubuntu:~/</a:t>
            </a:r>
            <a:r>
              <a:rPr lang="en-US" dirty="0" err="1"/>
              <a:t>DeathStarBench</a:t>
            </a:r>
            <a:r>
              <a:rPr lang="en-US" dirty="0"/>
              <a:t>/</a:t>
            </a:r>
            <a:r>
              <a:rPr lang="en-US" dirty="0" err="1"/>
              <a:t>socialNetwork</a:t>
            </a: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docker-compose up –d</a:t>
            </a:r>
          </a:p>
          <a:p>
            <a:endParaRPr lang="en-US" dirty="0"/>
          </a:p>
          <a:p>
            <a:r>
              <a:rPr lang="en-US" dirty="0"/>
              <a:t>user1@ubuntu:~/</a:t>
            </a:r>
            <a:r>
              <a:rPr lang="en-US" dirty="0" err="1"/>
              <a:t>DeathStarBench</a:t>
            </a:r>
            <a:r>
              <a:rPr lang="en-US" dirty="0"/>
              <a:t>/</a:t>
            </a:r>
            <a:r>
              <a:rPr lang="en-US" dirty="0" err="1"/>
              <a:t>socialNetwork</a:t>
            </a:r>
            <a:r>
              <a:rPr lang="en-US" dirty="0"/>
              <a:t>$ python3 scripts/</a:t>
            </a:r>
            <a:r>
              <a:rPr lang="en-US" dirty="0" err="1"/>
              <a:t>init_social_graph.py</a:t>
            </a:r>
            <a:r>
              <a:rPr lang="en-US" dirty="0"/>
              <a:t> --graph=soc-twitter-follows-</a:t>
            </a:r>
            <a:r>
              <a:rPr lang="en-US" dirty="0" err="1"/>
              <a:t>mun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964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FFF7B-D270-4FBD-3D33-FB20D84A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Deathstarbench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362FE-A03D-FD95-CC39-4A725F0E3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user1@ubuntu:~/</a:t>
            </a:r>
            <a:r>
              <a:rPr lang="en-US" dirty="0" err="1"/>
              <a:t>DeathStarBench</a:t>
            </a:r>
            <a:r>
              <a:rPr lang="en-US" dirty="0"/>
              <a:t>/</a:t>
            </a:r>
            <a:r>
              <a:rPr lang="en-US" dirty="0" err="1"/>
              <a:t>socialNetwork</a:t>
            </a:r>
            <a:r>
              <a:rPr lang="en-US" dirty="0"/>
              <a:t>/wrk2$ make</a:t>
            </a:r>
          </a:p>
          <a:p>
            <a:r>
              <a:rPr lang="en-US" dirty="0"/>
              <a:t>user1@ubuntu:~/</a:t>
            </a:r>
            <a:r>
              <a:rPr lang="en-US" dirty="0" err="1"/>
              <a:t>DeathStarBench</a:t>
            </a:r>
            <a:r>
              <a:rPr lang="en-US" dirty="0"/>
              <a:t>/</a:t>
            </a:r>
            <a:r>
              <a:rPr lang="en-US" dirty="0" err="1"/>
              <a:t>socialNetwork</a:t>
            </a:r>
            <a:r>
              <a:rPr lang="en-US" dirty="0"/>
              <a:t>/wrk2$ ./</a:t>
            </a:r>
            <a:r>
              <a:rPr lang="en-US" dirty="0" err="1"/>
              <a:t>wrk</a:t>
            </a:r>
            <a:r>
              <a:rPr lang="en-US" dirty="0"/>
              <a:t> -D exp -t 10 -c 30 -d 50 -L -s ./scripts/social-network/compose-</a:t>
            </a:r>
            <a:r>
              <a:rPr lang="en-US" dirty="0" err="1"/>
              <a:t>post.lua</a:t>
            </a:r>
            <a:r>
              <a:rPr lang="en-US" dirty="0"/>
              <a:t> http://localhost:8080/wrk2-api/post/compose -R 10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05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0C644D47-73BE-DA44-BD32-FD16E74F118D}"/>
              </a:ext>
            </a:extLst>
          </p:cNvPr>
          <p:cNvCxnSpPr/>
          <p:nvPr/>
        </p:nvCxnSpPr>
        <p:spPr>
          <a:xfrm>
            <a:off x="6167438" y="1108791"/>
            <a:ext cx="0" cy="539302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41E780-2A13-F246-A7D5-ECD665820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 Collection Tools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67DC9-45C0-E542-BF89-F3E4203F5D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3477" y="6501816"/>
            <a:ext cx="28432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CAD235-CEBB-1F44-95D4-4CBCA52064A0}" type="datetime4">
              <a:rPr lang="en-US" smtClean="0"/>
              <a:pPr/>
              <a:t>November 2, 2022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0D7071-1953-4348-A0C5-2353331552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6873" y="6493595"/>
            <a:ext cx="365128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0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E94512F-4FCD-4B8F-9303-F99597583E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2" name="Content Placeholder 2">
            <a:extLst>
              <a:ext uri="{FF2B5EF4-FFF2-40B4-BE49-F238E27FC236}">
                <a16:creationId xmlns:a16="http://schemas.microsoft.com/office/drawing/2014/main" id="{6080ED6E-9496-474D-83DB-FECC8617D52D}"/>
              </a:ext>
            </a:extLst>
          </p:cNvPr>
          <p:cNvSpPr txBox="1">
            <a:spLocks/>
          </p:cNvSpPr>
          <p:nvPr/>
        </p:nvSpPr>
        <p:spPr>
          <a:xfrm>
            <a:off x="6465664" y="1440873"/>
            <a:ext cx="5631086" cy="4958804"/>
          </a:xfrm>
          <a:prstGeom prst="rect">
            <a:avLst/>
          </a:prstGeom>
        </p:spPr>
        <p:txBody>
          <a:bodyPr vert="horz" lIns="0" tIns="0" rIns="0" bIns="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Tx/>
              <a:buNone/>
              <a:defRPr sz="2800" b="0" i="0" kern="1200">
                <a:solidFill>
                  <a:schemeClr val="tx2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1800" b="0" i="0" kern="1200">
                <a:solidFill>
                  <a:schemeClr val="tx2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Collect Tools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eBPF</a:t>
            </a:r>
            <a:endParaRPr lang="en-US" dirty="0"/>
          </a:p>
          <a:p>
            <a:pPr marL="1257300" lvl="1" indent="-457200">
              <a:buFont typeface="Wingdings" pitchFamily="2" charset="2"/>
              <a:buChar char="ü"/>
            </a:pPr>
            <a:r>
              <a:rPr lang="en-US" dirty="0"/>
              <a:t>A non- intrusive, efficient and accurate, fine-grained end-to-end observability solution that enables transparent data collection for applications, nodes, pods, containers, etc. in Kubernetes clusters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CloudWatch</a:t>
            </a:r>
          </a:p>
          <a:p>
            <a:pPr marL="1257300" lvl="1" indent="-457200">
              <a:buFont typeface="Wingdings" pitchFamily="2" charset="2"/>
              <a:buChar char="ü"/>
            </a:pPr>
            <a:r>
              <a:rPr lang="en-US" dirty="0"/>
              <a:t>Collects monitoring and operational data in the form of logs, metrics, and events, and visualizes it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3A3614-B75C-5448-80DB-3C8CCBA82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9951"/>
          <a:stretch/>
        </p:blipFill>
        <p:spPr>
          <a:xfrm>
            <a:off x="335682" y="1124416"/>
            <a:ext cx="5799741" cy="539302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8354F5-3A36-0447-B469-2CC191FA6410}"/>
              </a:ext>
            </a:extLst>
          </p:cNvPr>
          <p:cNvCxnSpPr/>
          <p:nvPr/>
        </p:nvCxnSpPr>
        <p:spPr>
          <a:xfrm>
            <a:off x="183673" y="1108791"/>
            <a:ext cx="0" cy="5393025"/>
          </a:xfrm>
          <a:prstGeom prst="line">
            <a:avLst/>
          </a:prstGeom>
          <a:ln w="355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13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1E780-2A13-F246-A7D5-ECD665820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Attack Tools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67DC9-45C0-E542-BF89-F3E4203F5D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3477" y="6501816"/>
            <a:ext cx="28432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CAD235-CEBB-1F44-95D4-4CBCA52064A0}" type="datetime4">
              <a:rPr lang="en-US" smtClean="0"/>
              <a:pPr/>
              <a:t>November 2, 2022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0D7071-1953-4348-A0C5-2353331552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6873" y="6493595"/>
            <a:ext cx="365128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0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E94512F-4FCD-4B8F-9303-F99597583E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1" name="Content Placeholder 2">
            <a:extLst>
              <a:ext uri="{FF2B5EF4-FFF2-40B4-BE49-F238E27FC236}">
                <a16:creationId xmlns:a16="http://schemas.microsoft.com/office/drawing/2014/main" id="{82E8BB36-6273-C441-803D-CAEF38820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76" y="1440873"/>
            <a:ext cx="5702523" cy="4958804"/>
          </a:xfrm>
        </p:spPr>
        <p:txBody>
          <a:bodyPr>
            <a:normAutofit fontScale="92500"/>
          </a:bodyPr>
          <a:lstStyle/>
          <a:p>
            <a:r>
              <a:rPr lang="en-US" dirty="0"/>
              <a:t>Attack Tools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MetaSploit</a:t>
            </a:r>
            <a:endParaRPr lang="en-US" dirty="0"/>
          </a:p>
          <a:p>
            <a:pPr marL="1257300" lvl="1" indent="-457200">
              <a:buFont typeface="Wingdings" pitchFamily="2" charset="2"/>
              <a:buChar char="ü"/>
            </a:pPr>
            <a:r>
              <a:rPr lang="en-US" dirty="0"/>
              <a:t>Opensource framework that probes systematic vulnerabilities on networks and servers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BurpSuit</a:t>
            </a:r>
            <a:endParaRPr lang="en-US" dirty="0"/>
          </a:p>
          <a:p>
            <a:pPr marL="1257300" lvl="1" indent="-457200">
              <a:buFont typeface="Wingdings" pitchFamily="2" charset="2"/>
              <a:buChar char="ü"/>
            </a:pPr>
            <a:r>
              <a:rPr lang="en-US" dirty="0"/>
              <a:t>Intercepting proxy server for security testing of web applications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Infection Monkey</a:t>
            </a:r>
          </a:p>
          <a:p>
            <a:pPr marL="1257300" lvl="1" indent="-457200">
              <a:buFont typeface="Wingdings" pitchFamily="2" charset="2"/>
              <a:buChar char="ü"/>
            </a:pPr>
            <a:r>
              <a:rPr lang="en-US" dirty="0"/>
              <a:t>Non-intrusive attack simulator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C32A56E-A308-AC48-9BD6-4245CAF7AF3E}"/>
              </a:ext>
            </a:extLst>
          </p:cNvPr>
          <p:cNvCxnSpPr/>
          <p:nvPr/>
        </p:nvCxnSpPr>
        <p:spPr>
          <a:xfrm>
            <a:off x="6167438" y="1108791"/>
            <a:ext cx="0" cy="539302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ontent Placeholder 2">
            <a:extLst>
              <a:ext uri="{FF2B5EF4-FFF2-40B4-BE49-F238E27FC236}">
                <a16:creationId xmlns:a16="http://schemas.microsoft.com/office/drawing/2014/main" id="{DA2A9136-84B5-5144-BFD0-A484DD00E58B}"/>
              </a:ext>
            </a:extLst>
          </p:cNvPr>
          <p:cNvSpPr txBox="1">
            <a:spLocks/>
          </p:cNvSpPr>
          <p:nvPr/>
        </p:nvSpPr>
        <p:spPr>
          <a:xfrm>
            <a:off x="6324377" y="1440873"/>
            <a:ext cx="5753324" cy="4958804"/>
          </a:xfrm>
          <a:prstGeom prst="rect">
            <a:avLst/>
          </a:prstGeom>
        </p:spPr>
        <p:txBody>
          <a:bodyPr vert="horz" lIns="0" tIns="0" rIns="0" bIns="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Tx/>
              <a:buNone/>
              <a:defRPr sz="2800" b="0" i="0" kern="1200">
                <a:solidFill>
                  <a:schemeClr val="tx2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1800" b="0" i="0" kern="1200">
                <a:solidFill>
                  <a:schemeClr val="tx2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Possible Attacks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Brute-Force Attack</a:t>
            </a:r>
          </a:p>
          <a:p>
            <a:pPr marL="1257300" lvl="1" indent="-457200">
              <a:buFont typeface="Wingdings" pitchFamily="2" charset="2"/>
              <a:buChar char="ü"/>
            </a:pPr>
            <a:r>
              <a:rPr lang="en-US" dirty="0"/>
              <a:t>Using </a:t>
            </a:r>
            <a:r>
              <a:rPr lang="en-US" dirty="0" err="1"/>
              <a:t>BurpSuit</a:t>
            </a:r>
            <a:r>
              <a:rPr lang="en-US" dirty="0"/>
              <a:t>, perform dictionary attack targeting</a:t>
            </a:r>
          </a:p>
          <a:p>
            <a:pPr marL="1257300" lvl="1" indent="-457200">
              <a:buFont typeface="Wingdings" pitchFamily="2" charset="2"/>
              <a:buChar char="ü"/>
            </a:pPr>
            <a:r>
              <a:rPr lang="en-US" dirty="0"/>
              <a:t>Generate user requests http traffics to the </a:t>
            </a:r>
            <a:r>
              <a:rPr lang="en-US" i="1" dirty="0"/>
              <a:t>user login </a:t>
            </a:r>
            <a:r>
              <a:rPr lang="en-US" dirty="0"/>
              <a:t>microservice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Denial of Service Attack</a:t>
            </a:r>
          </a:p>
          <a:p>
            <a:pPr marL="1257300" lvl="1" indent="-457200">
              <a:buFont typeface="Wingdings" pitchFamily="2" charset="2"/>
              <a:buChar char="ü"/>
            </a:pPr>
            <a:r>
              <a:rPr lang="en-US" dirty="0"/>
              <a:t>Exploit long-running remote API calls to potentially amplify inter microservice communication</a:t>
            </a:r>
          </a:p>
          <a:p>
            <a:pPr marL="1257300" lvl="1" indent="-457200">
              <a:buFont typeface="Wingdings" pitchFamily="2" charset="2"/>
              <a:buChar char="ü"/>
            </a:pPr>
            <a:r>
              <a:rPr lang="en-US" dirty="0"/>
              <a:t>Send resource-heavy requests internally within the system to microservices in a way that they are indistinguishable from benign requests</a:t>
            </a:r>
          </a:p>
          <a:p>
            <a:pPr marL="1257300" lvl="1" indent="-457200">
              <a:buFont typeface="Wingdings" pitchFamily="2" charset="2"/>
              <a:buChar char="ü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048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695FD-4550-5542-9D3C-016A0A0A7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76" y="1440873"/>
            <a:ext cx="11433396" cy="4958804"/>
          </a:xfrm>
        </p:spPr>
        <p:txBody>
          <a:bodyPr/>
          <a:lstStyle/>
          <a:p>
            <a:r>
              <a:rPr lang="en-US" dirty="0"/>
              <a:t>Convolutional Neural Network (CNN)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Exploitation in a cloud has a certain pattern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AF809-6067-8A4E-9396-68A885D34A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6873" y="6493595"/>
            <a:ext cx="365128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0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E94512F-4FCD-4B8F-9303-F99597583E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0BF8913-CB11-8148-AF5B-3EAB512FB793}"/>
              </a:ext>
            </a:extLst>
          </p:cNvPr>
          <p:cNvSpPr/>
          <p:nvPr/>
        </p:nvSpPr>
        <p:spPr>
          <a:xfrm>
            <a:off x="500077" y="6077572"/>
            <a:ext cx="4156268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Network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DB5121F-FDB0-C948-A727-0DD04DE610B2}"/>
              </a:ext>
            </a:extLst>
          </p:cNvPr>
          <p:cNvSpPr/>
          <p:nvPr/>
        </p:nvSpPr>
        <p:spPr>
          <a:xfrm>
            <a:off x="499467" y="5689481"/>
            <a:ext cx="4156268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Storage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D5720BC-0AAD-DF49-94A6-2711B2A46B29}"/>
              </a:ext>
            </a:extLst>
          </p:cNvPr>
          <p:cNvSpPr/>
          <p:nvPr/>
        </p:nvSpPr>
        <p:spPr>
          <a:xfrm>
            <a:off x="499467" y="5301980"/>
            <a:ext cx="4156268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Servers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144ECBC-6E07-A743-986C-B7D3E7C193EE}"/>
              </a:ext>
            </a:extLst>
          </p:cNvPr>
          <p:cNvSpPr/>
          <p:nvPr/>
        </p:nvSpPr>
        <p:spPr>
          <a:xfrm>
            <a:off x="498857" y="4911659"/>
            <a:ext cx="4156268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O/S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AEB8E22-BE14-6549-B80D-A87961271C36}"/>
              </a:ext>
            </a:extLst>
          </p:cNvPr>
          <p:cNvSpPr/>
          <p:nvPr/>
        </p:nvSpPr>
        <p:spPr>
          <a:xfrm>
            <a:off x="498247" y="4523568"/>
            <a:ext cx="4156268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Middleware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DDEE9DF-0723-BB46-A37F-41864123CBEF}"/>
              </a:ext>
            </a:extLst>
          </p:cNvPr>
          <p:cNvSpPr/>
          <p:nvPr/>
        </p:nvSpPr>
        <p:spPr>
          <a:xfrm>
            <a:off x="567522" y="4052937"/>
            <a:ext cx="1566826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Runtime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3045CFA-EAD4-ED47-A35D-5C4DB9C5805A}"/>
              </a:ext>
            </a:extLst>
          </p:cNvPr>
          <p:cNvSpPr/>
          <p:nvPr/>
        </p:nvSpPr>
        <p:spPr>
          <a:xfrm>
            <a:off x="566912" y="3664846"/>
            <a:ext cx="1566826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5B0E2F5-3843-BD47-925B-1F04CCF881C6}"/>
              </a:ext>
            </a:extLst>
          </p:cNvPr>
          <p:cNvSpPr/>
          <p:nvPr/>
        </p:nvSpPr>
        <p:spPr>
          <a:xfrm>
            <a:off x="566912" y="3276732"/>
            <a:ext cx="1566826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Applications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B5D99F-A124-F849-8F04-7F9175C27B05}"/>
              </a:ext>
            </a:extLst>
          </p:cNvPr>
          <p:cNvSpPr/>
          <p:nvPr/>
        </p:nvSpPr>
        <p:spPr>
          <a:xfrm>
            <a:off x="483783" y="2947554"/>
            <a:ext cx="1760654" cy="1533150"/>
          </a:xfrm>
          <a:prstGeom prst="rect">
            <a:avLst/>
          </a:prstGeom>
          <a:noFill/>
          <a:ln w="22225">
            <a:solidFill>
              <a:srgbClr val="0432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3EE8A9-ECD8-0E44-B6DB-353838C7DA1F}"/>
              </a:ext>
            </a:extLst>
          </p:cNvPr>
          <p:cNvSpPr txBox="1"/>
          <p:nvPr/>
        </p:nvSpPr>
        <p:spPr>
          <a:xfrm>
            <a:off x="762132" y="2932769"/>
            <a:ext cx="1205346" cy="354614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8DD8B7D-D8E4-BA47-8332-3C76C5D7818F}"/>
              </a:ext>
            </a:extLst>
          </p:cNvPr>
          <p:cNvSpPr/>
          <p:nvPr/>
        </p:nvSpPr>
        <p:spPr>
          <a:xfrm>
            <a:off x="2964358" y="4052937"/>
            <a:ext cx="1566826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Runtime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A4A692E-2AAA-3848-872C-37F426ADF981}"/>
              </a:ext>
            </a:extLst>
          </p:cNvPr>
          <p:cNvSpPr/>
          <p:nvPr/>
        </p:nvSpPr>
        <p:spPr>
          <a:xfrm>
            <a:off x="2963748" y="3664846"/>
            <a:ext cx="1566826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43D5123-688E-9448-9DE7-B149D169AB3E}"/>
              </a:ext>
            </a:extLst>
          </p:cNvPr>
          <p:cNvSpPr/>
          <p:nvPr/>
        </p:nvSpPr>
        <p:spPr>
          <a:xfrm>
            <a:off x="2963748" y="3276732"/>
            <a:ext cx="1566826" cy="364969"/>
          </a:xfrm>
          <a:prstGeom prst="round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Applications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EEC9D7D-97B8-0740-8E6E-975737CD8036}"/>
              </a:ext>
            </a:extLst>
          </p:cNvPr>
          <p:cNvSpPr/>
          <p:nvPr/>
        </p:nvSpPr>
        <p:spPr>
          <a:xfrm>
            <a:off x="2880619" y="2947554"/>
            <a:ext cx="1760654" cy="1533150"/>
          </a:xfrm>
          <a:prstGeom prst="rect">
            <a:avLst/>
          </a:prstGeom>
          <a:noFill/>
          <a:ln w="22225">
            <a:solidFill>
              <a:srgbClr val="0432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FFC73A-530E-7543-B1FD-DD240BE68039}"/>
              </a:ext>
            </a:extLst>
          </p:cNvPr>
          <p:cNvSpPr txBox="1"/>
          <p:nvPr/>
        </p:nvSpPr>
        <p:spPr>
          <a:xfrm>
            <a:off x="3158968" y="2932769"/>
            <a:ext cx="1205346" cy="354614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3A048BA-FC24-5646-BEA3-706A8FF32732}"/>
              </a:ext>
            </a:extLst>
          </p:cNvPr>
          <p:cNvSpPr txBox="1"/>
          <p:nvPr/>
        </p:nvSpPr>
        <p:spPr>
          <a:xfrm>
            <a:off x="1995186" y="3568778"/>
            <a:ext cx="1205346" cy="354614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dirty="0"/>
              <a:t>• • •</a:t>
            </a:r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055822FE-9B57-124C-B050-35829FABBEFB}"/>
              </a:ext>
            </a:extLst>
          </p:cNvPr>
          <p:cNvSpPr/>
          <p:nvPr/>
        </p:nvSpPr>
        <p:spPr>
          <a:xfrm>
            <a:off x="4779811" y="2932769"/>
            <a:ext cx="623454" cy="1557277"/>
          </a:xfrm>
          <a:prstGeom prst="rightBrac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A2C71E-70D0-894D-808D-1670A9288E3B}"/>
              </a:ext>
            </a:extLst>
          </p:cNvPr>
          <p:cNvSpPr txBox="1"/>
          <p:nvPr/>
        </p:nvSpPr>
        <p:spPr>
          <a:xfrm>
            <a:off x="5099026" y="3390051"/>
            <a:ext cx="1347456" cy="547247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sz="1400" dirty="0"/>
              <a:t>Application 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6D88A1DA-FC9C-DA41-9EBB-7FA2D93080F1}"/>
              </a:ext>
            </a:extLst>
          </p:cNvPr>
          <p:cNvSpPr/>
          <p:nvPr/>
        </p:nvSpPr>
        <p:spPr>
          <a:xfrm>
            <a:off x="4779811" y="5344844"/>
            <a:ext cx="623454" cy="1097697"/>
          </a:xfrm>
          <a:prstGeom prst="rightBrac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13F025-EAC1-2F4F-B0DD-B8C8B6C58E50}"/>
              </a:ext>
            </a:extLst>
          </p:cNvPr>
          <p:cNvSpPr txBox="1"/>
          <p:nvPr/>
        </p:nvSpPr>
        <p:spPr>
          <a:xfrm>
            <a:off x="5070890" y="5598436"/>
            <a:ext cx="1593146" cy="529604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sz="1400" dirty="0"/>
              <a:t>Infrastructure 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D21CCF63-BC39-2D4D-8324-CEAC016BC4C7}"/>
              </a:ext>
            </a:extLst>
          </p:cNvPr>
          <p:cNvSpPr/>
          <p:nvPr/>
        </p:nvSpPr>
        <p:spPr>
          <a:xfrm>
            <a:off x="4779811" y="4556443"/>
            <a:ext cx="623454" cy="720185"/>
          </a:xfrm>
          <a:prstGeom prst="rightBrac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FDACF6-E674-C746-86DE-F718C719C726}"/>
              </a:ext>
            </a:extLst>
          </p:cNvPr>
          <p:cNvSpPr txBox="1"/>
          <p:nvPr/>
        </p:nvSpPr>
        <p:spPr>
          <a:xfrm>
            <a:off x="5126303" y="4594848"/>
            <a:ext cx="1347456" cy="529604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sz="1400" dirty="0"/>
              <a:t>Platform </a:t>
            </a:r>
          </a:p>
          <a:p>
            <a:pPr algn="ctr"/>
            <a:r>
              <a:rPr lang="en-US" sz="1400" dirty="0"/>
              <a:t>Data</a:t>
            </a:r>
          </a:p>
        </p:txBody>
      </p:sp>
      <p:pic>
        <p:nvPicPr>
          <p:cNvPr id="29" name="Picture2.png" descr="Picture2.png">
            <a:extLst>
              <a:ext uri="{FF2B5EF4-FFF2-40B4-BE49-F238E27FC236}">
                <a16:creationId xmlns:a16="http://schemas.microsoft.com/office/drawing/2014/main" id="{95C54C6A-67F6-C54C-BD7B-18F782E40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9679" y="3327706"/>
            <a:ext cx="4808538" cy="206376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Right Arrow 29">
            <a:extLst>
              <a:ext uri="{FF2B5EF4-FFF2-40B4-BE49-F238E27FC236}">
                <a16:creationId xmlns:a16="http://schemas.microsoft.com/office/drawing/2014/main" id="{BD75C5A5-1DB2-3742-8A27-49175505ABE8}"/>
              </a:ext>
            </a:extLst>
          </p:cNvPr>
          <p:cNvSpPr/>
          <p:nvPr/>
        </p:nvSpPr>
        <p:spPr>
          <a:xfrm>
            <a:off x="6501062" y="3327706"/>
            <a:ext cx="231412" cy="2063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/>
          </a:p>
        </p:txBody>
      </p:sp>
      <p:pic>
        <p:nvPicPr>
          <p:cNvPr id="32" name="Picture2.png" descr="Picture2.png">
            <a:extLst>
              <a:ext uri="{FF2B5EF4-FFF2-40B4-BE49-F238E27FC236}">
                <a16:creationId xmlns:a16="http://schemas.microsoft.com/office/drawing/2014/main" id="{7D7F902D-1EA2-744C-9647-E8A9C25EF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6899679" y="3685324"/>
            <a:ext cx="4808538" cy="206376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Right Arrow 32">
            <a:extLst>
              <a:ext uri="{FF2B5EF4-FFF2-40B4-BE49-F238E27FC236}">
                <a16:creationId xmlns:a16="http://schemas.microsoft.com/office/drawing/2014/main" id="{A493DCB5-5B41-624E-A3CA-D57E785114A2}"/>
              </a:ext>
            </a:extLst>
          </p:cNvPr>
          <p:cNvSpPr/>
          <p:nvPr/>
        </p:nvSpPr>
        <p:spPr>
          <a:xfrm>
            <a:off x="6501062" y="3685324"/>
            <a:ext cx="231412" cy="2063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/>
          </a:p>
        </p:txBody>
      </p:sp>
      <p:pic>
        <p:nvPicPr>
          <p:cNvPr id="34" name="Picture2.png" descr="Picture2.png">
            <a:extLst>
              <a:ext uri="{FF2B5EF4-FFF2-40B4-BE49-F238E27FC236}">
                <a16:creationId xmlns:a16="http://schemas.microsoft.com/office/drawing/2014/main" id="{FE3CDC30-F5B6-144C-9343-F7FEF93E9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9679" y="4083638"/>
            <a:ext cx="4808538" cy="206376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Right Arrow 34">
            <a:extLst>
              <a:ext uri="{FF2B5EF4-FFF2-40B4-BE49-F238E27FC236}">
                <a16:creationId xmlns:a16="http://schemas.microsoft.com/office/drawing/2014/main" id="{89749D06-1CBB-F14F-881D-E13E5964F9E9}"/>
              </a:ext>
            </a:extLst>
          </p:cNvPr>
          <p:cNvSpPr/>
          <p:nvPr/>
        </p:nvSpPr>
        <p:spPr>
          <a:xfrm>
            <a:off x="6501062" y="4083638"/>
            <a:ext cx="231412" cy="2063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/>
          </a:p>
        </p:txBody>
      </p:sp>
      <p:pic>
        <p:nvPicPr>
          <p:cNvPr id="36" name="Picture2.png" descr="Picture2.png">
            <a:extLst>
              <a:ext uri="{FF2B5EF4-FFF2-40B4-BE49-F238E27FC236}">
                <a16:creationId xmlns:a16="http://schemas.microsoft.com/office/drawing/2014/main" id="{E2ED2E3A-5BC0-034E-8348-C2C6E24BB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6899679" y="4684570"/>
            <a:ext cx="4808538" cy="206376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Right Arrow 36">
            <a:extLst>
              <a:ext uri="{FF2B5EF4-FFF2-40B4-BE49-F238E27FC236}">
                <a16:creationId xmlns:a16="http://schemas.microsoft.com/office/drawing/2014/main" id="{8D17FBDD-7EB8-DB4E-87A2-09718DD0A625}"/>
              </a:ext>
            </a:extLst>
          </p:cNvPr>
          <p:cNvSpPr/>
          <p:nvPr/>
        </p:nvSpPr>
        <p:spPr>
          <a:xfrm>
            <a:off x="6501062" y="4684570"/>
            <a:ext cx="231412" cy="2063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/>
          </a:p>
        </p:txBody>
      </p:sp>
      <p:pic>
        <p:nvPicPr>
          <p:cNvPr id="38" name="Picture2.png" descr="Picture2.png">
            <a:extLst>
              <a:ext uri="{FF2B5EF4-FFF2-40B4-BE49-F238E27FC236}">
                <a16:creationId xmlns:a16="http://schemas.microsoft.com/office/drawing/2014/main" id="{1F4CD104-8F3E-0C46-BD44-865AB0472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9679" y="4998456"/>
            <a:ext cx="4808538" cy="206376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Right Arrow 38">
            <a:extLst>
              <a:ext uri="{FF2B5EF4-FFF2-40B4-BE49-F238E27FC236}">
                <a16:creationId xmlns:a16="http://schemas.microsoft.com/office/drawing/2014/main" id="{0D9D2DC1-73E3-4D40-A84B-5FDBA8F89278}"/>
              </a:ext>
            </a:extLst>
          </p:cNvPr>
          <p:cNvSpPr/>
          <p:nvPr/>
        </p:nvSpPr>
        <p:spPr>
          <a:xfrm>
            <a:off x="6501062" y="4998456"/>
            <a:ext cx="231412" cy="2063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/>
          </a:p>
        </p:txBody>
      </p:sp>
      <p:pic>
        <p:nvPicPr>
          <p:cNvPr id="42" name="Picture2.png" descr="Picture2.png">
            <a:extLst>
              <a:ext uri="{FF2B5EF4-FFF2-40B4-BE49-F238E27FC236}">
                <a16:creationId xmlns:a16="http://schemas.microsoft.com/office/drawing/2014/main" id="{9B0F7520-CBB6-3C4F-BB54-06B0D956F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9679" y="5418409"/>
            <a:ext cx="4808538" cy="206376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Right Arrow 42">
            <a:extLst>
              <a:ext uri="{FF2B5EF4-FFF2-40B4-BE49-F238E27FC236}">
                <a16:creationId xmlns:a16="http://schemas.microsoft.com/office/drawing/2014/main" id="{D369A74E-51B0-4C4B-AEC8-DD92615F3896}"/>
              </a:ext>
            </a:extLst>
          </p:cNvPr>
          <p:cNvSpPr/>
          <p:nvPr/>
        </p:nvSpPr>
        <p:spPr>
          <a:xfrm>
            <a:off x="6501062" y="5418409"/>
            <a:ext cx="231412" cy="2063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/>
          </a:p>
        </p:txBody>
      </p:sp>
      <p:sp>
        <p:nvSpPr>
          <p:cNvPr id="44" name="Right Arrow 43">
            <a:extLst>
              <a:ext uri="{FF2B5EF4-FFF2-40B4-BE49-F238E27FC236}">
                <a16:creationId xmlns:a16="http://schemas.microsoft.com/office/drawing/2014/main" id="{5BC6B23B-FD6B-5244-A5CE-BAFF0809C95F}"/>
              </a:ext>
            </a:extLst>
          </p:cNvPr>
          <p:cNvSpPr/>
          <p:nvPr/>
        </p:nvSpPr>
        <p:spPr>
          <a:xfrm rot="16200000">
            <a:off x="9165457" y="2607198"/>
            <a:ext cx="197575" cy="11414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/>
          </a:p>
        </p:txBody>
      </p:sp>
      <p:pic>
        <p:nvPicPr>
          <p:cNvPr id="45" name="Picture3.png" descr="Picture3.png">
            <a:extLst>
              <a:ext uri="{FF2B5EF4-FFF2-40B4-BE49-F238E27FC236}">
                <a16:creationId xmlns:a16="http://schemas.microsoft.com/office/drawing/2014/main" id="{DDC7576E-871C-6748-BCC7-11431E9FA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2644" y="1265563"/>
            <a:ext cx="1865609" cy="1737437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DC74FF0A-9577-B94A-ACCD-21890253DE3D}"/>
              </a:ext>
            </a:extLst>
          </p:cNvPr>
          <p:cNvSpPr/>
          <p:nvPr/>
        </p:nvSpPr>
        <p:spPr>
          <a:xfrm>
            <a:off x="8545909" y="1270942"/>
            <a:ext cx="1521320" cy="208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C2D1E18-8451-CD4A-8897-661535D01352}"/>
              </a:ext>
            </a:extLst>
          </p:cNvPr>
          <p:cNvSpPr txBox="1"/>
          <p:nvPr/>
        </p:nvSpPr>
        <p:spPr>
          <a:xfrm>
            <a:off x="8956746" y="1246112"/>
            <a:ext cx="731373" cy="338393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sz="1400" dirty="0"/>
              <a:t>Class 1</a:t>
            </a:r>
          </a:p>
        </p:txBody>
      </p:sp>
      <p:pic>
        <p:nvPicPr>
          <p:cNvPr id="48" name="Picture2.png" descr="Picture2.png">
            <a:extLst>
              <a:ext uri="{FF2B5EF4-FFF2-40B4-BE49-F238E27FC236}">
                <a16:creationId xmlns:a16="http://schemas.microsoft.com/office/drawing/2014/main" id="{9C1EE10E-5AAD-9B4F-8791-C4A67911E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6899679" y="6161359"/>
            <a:ext cx="4808538" cy="206376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Right Arrow 48">
            <a:extLst>
              <a:ext uri="{FF2B5EF4-FFF2-40B4-BE49-F238E27FC236}">
                <a16:creationId xmlns:a16="http://schemas.microsoft.com/office/drawing/2014/main" id="{7B4AFB6F-9FCA-134E-8ECB-89007FE6F12D}"/>
              </a:ext>
            </a:extLst>
          </p:cNvPr>
          <p:cNvSpPr/>
          <p:nvPr/>
        </p:nvSpPr>
        <p:spPr>
          <a:xfrm>
            <a:off x="6501062" y="6161359"/>
            <a:ext cx="231412" cy="2063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3"/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2884443-4E3E-D546-BF6C-2CFA63064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476" y="135787"/>
            <a:ext cx="11798524" cy="973004"/>
          </a:xfrm>
        </p:spPr>
        <p:txBody>
          <a:bodyPr>
            <a:normAutofit/>
          </a:bodyPr>
          <a:lstStyle/>
          <a:p>
            <a:r>
              <a:rPr lang="en-US" dirty="0"/>
              <a:t> Deep Learning Methods</a:t>
            </a:r>
          </a:p>
        </p:txBody>
      </p:sp>
      <p:sp>
        <p:nvSpPr>
          <p:cNvPr id="52" name="Date Placeholder 3">
            <a:extLst>
              <a:ext uri="{FF2B5EF4-FFF2-40B4-BE49-F238E27FC236}">
                <a16:creationId xmlns:a16="http://schemas.microsoft.com/office/drawing/2014/main" id="{62038C26-0F78-B445-9F66-8F6A5E74EE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3477" y="6501816"/>
            <a:ext cx="28432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CAD235-CEBB-1F44-95D4-4CBCA52064A0}" type="datetime4">
              <a:rPr lang="en-US" smtClean="0"/>
              <a:pPr/>
              <a:t>November 2, 2022</a:t>
            </a:fld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856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3.png" descr="Picture3.png">
            <a:extLst>
              <a:ext uri="{FF2B5EF4-FFF2-40B4-BE49-F238E27FC236}">
                <a16:creationId xmlns:a16="http://schemas.microsoft.com/office/drawing/2014/main" id="{CD861AFE-A86D-2941-BBA5-59BCE49BDB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0" r="12883"/>
          <a:stretch/>
        </p:blipFill>
        <p:spPr>
          <a:xfrm>
            <a:off x="9840279" y="3483038"/>
            <a:ext cx="2294334" cy="263281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695FD-4550-5542-9D3C-016A0A0A7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76" y="1440873"/>
            <a:ext cx="11433396" cy="4958804"/>
          </a:xfrm>
        </p:spPr>
        <p:txBody>
          <a:bodyPr/>
          <a:lstStyle/>
          <a:p>
            <a:r>
              <a:rPr lang="en-US" dirty="0"/>
              <a:t>Convolutional Neural Network (CNN)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Will perform a series of Conv2D and MaxPooling2D to reduce the dimensionality followed by fully connected layers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F780D-FBED-F648-A9D2-05D9C991C0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3477" y="6501816"/>
            <a:ext cx="28432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3CAD235-CEBB-1F44-95D4-4CBCA52064A0}" type="datetime4">
              <a:rPr lang="en-US" smtClean="0"/>
              <a:pPr/>
              <a:t>November 2, 2022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AF809-6067-8A4E-9396-68A885D34A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6873" y="6493595"/>
            <a:ext cx="365128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0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2E94512F-4FCD-4B8F-9303-F99597583E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7" name="Rectangle">
            <a:extLst>
              <a:ext uri="{FF2B5EF4-FFF2-40B4-BE49-F238E27FC236}">
                <a16:creationId xmlns:a16="http://schemas.microsoft.com/office/drawing/2014/main" id="{3CD5DC5C-0D87-7649-8020-571A6827398A}"/>
              </a:ext>
            </a:extLst>
          </p:cNvPr>
          <p:cNvSpPr/>
          <p:nvPr/>
        </p:nvSpPr>
        <p:spPr>
          <a:xfrm>
            <a:off x="393476" y="5960000"/>
            <a:ext cx="4108190" cy="3161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6200" tIns="76200" rIns="76200" bIns="76200" numCol="1" anchor="t">
            <a:noAutofit/>
          </a:bodyPr>
          <a:lstStyle/>
          <a:p>
            <a:r>
              <a:t> </a:t>
            </a:r>
          </a:p>
        </p:txBody>
      </p:sp>
      <p:pic>
        <p:nvPicPr>
          <p:cNvPr id="49" name="Picture3.png" descr="Picture3.png">
            <a:extLst>
              <a:ext uri="{FF2B5EF4-FFF2-40B4-BE49-F238E27FC236}">
                <a16:creationId xmlns:a16="http://schemas.microsoft.com/office/drawing/2014/main" id="{17BB70D9-F9C4-3A4B-AD9F-EE0C9B2486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15"/>
          <a:stretch/>
        </p:blipFill>
        <p:spPr>
          <a:xfrm>
            <a:off x="42864" y="3461728"/>
            <a:ext cx="2677264" cy="2667079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10171A1-9281-0E49-A28E-A8773FD18886}"/>
              </a:ext>
            </a:extLst>
          </p:cNvPr>
          <p:cNvSpPr/>
          <p:nvPr/>
        </p:nvSpPr>
        <p:spPr>
          <a:xfrm>
            <a:off x="46715" y="3481392"/>
            <a:ext cx="2507226" cy="3745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916826C-0241-FD4E-8739-D1434435F49A}"/>
              </a:ext>
            </a:extLst>
          </p:cNvPr>
          <p:cNvSpPr txBox="1"/>
          <p:nvPr/>
        </p:nvSpPr>
        <p:spPr>
          <a:xfrm>
            <a:off x="803917" y="3501326"/>
            <a:ext cx="1205346" cy="354614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dirty="0"/>
              <a:t>Class 1</a:t>
            </a:r>
          </a:p>
        </p:txBody>
      </p:sp>
      <p:pic>
        <p:nvPicPr>
          <p:cNvPr id="48" name="Picture 47" descr="Diagram&#10;&#10;Description automatically generated">
            <a:extLst>
              <a:ext uri="{FF2B5EF4-FFF2-40B4-BE49-F238E27FC236}">
                <a16:creationId xmlns:a16="http://schemas.microsoft.com/office/drawing/2014/main" id="{F6B0DC73-A6C9-8548-92B2-E68B813F55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18"/>
          <a:stretch/>
        </p:blipFill>
        <p:spPr>
          <a:xfrm>
            <a:off x="2373589" y="3489848"/>
            <a:ext cx="7465782" cy="2630503"/>
          </a:xfrm>
          <a:prstGeom prst="rect">
            <a:avLst/>
          </a:prstGeom>
        </p:spPr>
      </p:pic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F0BB4C-5622-5C4E-8A53-C5F74BAB815D}"/>
              </a:ext>
            </a:extLst>
          </p:cNvPr>
          <p:cNvCxnSpPr>
            <a:cxnSpLocks/>
          </p:cNvCxnSpPr>
          <p:nvPr/>
        </p:nvCxnSpPr>
        <p:spPr>
          <a:xfrm>
            <a:off x="1942467" y="3993592"/>
            <a:ext cx="401638" cy="117987"/>
          </a:xfrm>
          <a:prstGeom prst="line">
            <a:avLst/>
          </a:prstGeom>
          <a:ln w="19050">
            <a:solidFill>
              <a:srgbClr val="C8354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F7A244D-7E82-764E-BAAB-F44D998CFAA9}"/>
              </a:ext>
            </a:extLst>
          </p:cNvPr>
          <p:cNvCxnSpPr>
            <a:cxnSpLocks/>
          </p:cNvCxnSpPr>
          <p:nvPr/>
        </p:nvCxnSpPr>
        <p:spPr>
          <a:xfrm flipV="1">
            <a:off x="1942467" y="4486823"/>
            <a:ext cx="415333" cy="67208"/>
          </a:xfrm>
          <a:prstGeom prst="line">
            <a:avLst/>
          </a:prstGeom>
          <a:ln w="19050">
            <a:solidFill>
              <a:srgbClr val="C8354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C0D4CDEB-26DF-B049-93D9-4E2781C2BC40}"/>
              </a:ext>
            </a:extLst>
          </p:cNvPr>
          <p:cNvSpPr/>
          <p:nvPr/>
        </p:nvSpPr>
        <p:spPr>
          <a:xfrm>
            <a:off x="1300328" y="3983760"/>
            <a:ext cx="642139" cy="570271"/>
          </a:xfrm>
          <a:prstGeom prst="rect">
            <a:avLst/>
          </a:prstGeom>
          <a:noFill/>
          <a:ln w="22225">
            <a:solidFill>
              <a:srgbClr val="C44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CB28346-60BA-684D-B706-22F4374427AB}"/>
              </a:ext>
            </a:extLst>
          </p:cNvPr>
          <p:cNvSpPr/>
          <p:nvPr/>
        </p:nvSpPr>
        <p:spPr>
          <a:xfrm>
            <a:off x="9573915" y="3509968"/>
            <a:ext cx="2507226" cy="345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E16CD61-EAAD-FB41-BB6A-25B6C12E0C6A}"/>
              </a:ext>
            </a:extLst>
          </p:cNvPr>
          <p:cNvSpPr txBox="1"/>
          <p:nvPr/>
        </p:nvSpPr>
        <p:spPr>
          <a:xfrm>
            <a:off x="10186131" y="3501326"/>
            <a:ext cx="1895009" cy="354614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ctr"/>
            <a:r>
              <a:rPr lang="en-US" dirty="0"/>
              <a:t>Predict 1, Class 1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BC25020-3C14-934E-9214-6A99410D1587}"/>
              </a:ext>
            </a:extLst>
          </p:cNvPr>
          <p:cNvCxnSpPr/>
          <p:nvPr/>
        </p:nvCxnSpPr>
        <p:spPr>
          <a:xfrm>
            <a:off x="9502475" y="4582607"/>
            <a:ext cx="265456" cy="0"/>
          </a:xfrm>
          <a:prstGeom prst="straightConnector1">
            <a:avLst/>
          </a:prstGeom>
          <a:ln w="12700">
            <a:solidFill>
              <a:srgbClr val="3185B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itle 1">
            <a:extLst>
              <a:ext uri="{FF2B5EF4-FFF2-40B4-BE49-F238E27FC236}">
                <a16:creationId xmlns:a16="http://schemas.microsoft.com/office/drawing/2014/main" id="{9CE17C45-BEB6-1C4A-AD1F-FF8AE4623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476" y="135787"/>
            <a:ext cx="11798524" cy="973004"/>
          </a:xfrm>
        </p:spPr>
        <p:txBody>
          <a:bodyPr>
            <a:normAutofit/>
          </a:bodyPr>
          <a:lstStyle/>
          <a:p>
            <a:r>
              <a:rPr lang="en-US"/>
              <a:t>Deep </a:t>
            </a:r>
            <a:r>
              <a:rPr lang="en-US" dirty="0"/>
              <a:t>Learning Methods</a:t>
            </a:r>
          </a:p>
        </p:txBody>
      </p:sp>
    </p:spTree>
    <p:extLst>
      <p:ext uri="{BB962C8B-B14F-4D97-AF65-F5344CB8AC3E}">
        <p14:creationId xmlns:p14="http://schemas.microsoft.com/office/powerpoint/2010/main" val="241637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9466E-B1AA-07A2-1716-DEBD1E0D1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99124-D96A-9FF0-A825-802840F79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1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9BAF3-AD18-1B20-13D3-352FC62B1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Docker Engine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50B26-FD80-B635-A099-77E8B1F57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79"/>
            <a:ext cx="10515600" cy="448119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apt-get update </a:t>
            </a:r>
          </a:p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apt-get install \ ca-certificates \ curl \ </a:t>
            </a:r>
            <a:r>
              <a:rPr lang="en-US" dirty="0" err="1"/>
              <a:t>gnupg</a:t>
            </a:r>
            <a:r>
              <a:rPr lang="en-US" dirty="0"/>
              <a:t> \ </a:t>
            </a:r>
            <a:r>
              <a:rPr lang="en-US" dirty="0" err="1"/>
              <a:t>lsb</a:t>
            </a:r>
            <a:r>
              <a:rPr lang="en-US" dirty="0"/>
              <a:t>-release</a:t>
            </a:r>
          </a:p>
          <a:p>
            <a:pPr marL="0" indent="0">
              <a:buNone/>
            </a:pPr>
            <a:r>
              <a:rPr lang="en-US" dirty="0"/>
              <a:t>$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mkdir</a:t>
            </a:r>
            <a:r>
              <a:rPr lang="en-US" dirty="0"/>
              <a:t> -p /</a:t>
            </a:r>
            <a:r>
              <a:rPr lang="en-US" dirty="0" err="1"/>
              <a:t>etc</a:t>
            </a:r>
            <a:r>
              <a:rPr lang="en-US" dirty="0"/>
              <a:t>/apt/keyrings </a:t>
            </a:r>
          </a:p>
          <a:p>
            <a:pPr marL="0" indent="0">
              <a:buNone/>
            </a:pPr>
            <a:r>
              <a:rPr lang="en-US" dirty="0"/>
              <a:t>$ curl -</a:t>
            </a:r>
            <a:r>
              <a:rPr lang="en-US" dirty="0" err="1"/>
              <a:t>fsSL</a:t>
            </a:r>
            <a:r>
              <a:rPr lang="en-US" dirty="0"/>
              <a:t> https://</a:t>
            </a:r>
            <a:r>
              <a:rPr lang="en-US" dirty="0" err="1"/>
              <a:t>download.docker.com</a:t>
            </a:r>
            <a:r>
              <a:rPr lang="en-US" dirty="0"/>
              <a:t>/</a:t>
            </a:r>
            <a:r>
              <a:rPr lang="en-US" dirty="0" err="1"/>
              <a:t>linux</a:t>
            </a:r>
            <a:r>
              <a:rPr lang="en-US" dirty="0"/>
              <a:t>/ubuntu/</a:t>
            </a:r>
            <a:r>
              <a:rPr lang="en-US" dirty="0" err="1"/>
              <a:t>gpg</a:t>
            </a:r>
            <a:r>
              <a:rPr lang="en-US" dirty="0"/>
              <a:t> | 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gpg</a:t>
            </a:r>
            <a:r>
              <a:rPr lang="en-US" dirty="0"/>
              <a:t> --</a:t>
            </a:r>
            <a:r>
              <a:rPr lang="en-US" dirty="0" err="1"/>
              <a:t>dearmor</a:t>
            </a:r>
            <a:r>
              <a:rPr lang="en-US" dirty="0"/>
              <a:t> -o /</a:t>
            </a:r>
            <a:r>
              <a:rPr lang="en-US" dirty="0" err="1"/>
              <a:t>etc</a:t>
            </a:r>
            <a:r>
              <a:rPr lang="en-US" dirty="0"/>
              <a:t>/apt/keyrings/</a:t>
            </a:r>
            <a:r>
              <a:rPr lang="en-US" dirty="0" err="1"/>
              <a:t>docker.gpg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$ echo \ "deb [arch=$(</a:t>
            </a:r>
            <a:r>
              <a:rPr lang="en-US" dirty="0" err="1"/>
              <a:t>dpkg</a:t>
            </a:r>
            <a:r>
              <a:rPr lang="en-US" dirty="0"/>
              <a:t> --print-architecture) signed-by=/</a:t>
            </a:r>
            <a:r>
              <a:rPr lang="en-US" dirty="0" err="1"/>
              <a:t>etc</a:t>
            </a:r>
            <a:r>
              <a:rPr lang="en-US" dirty="0"/>
              <a:t>/apt/keyrings/</a:t>
            </a:r>
            <a:r>
              <a:rPr lang="en-US" dirty="0" err="1"/>
              <a:t>docker.gpg</a:t>
            </a:r>
            <a:r>
              <a:rPr lang="en-US" dirty="0"/>
              <a:t>] https://</a:t>
            </a:r>
            <a:r>
              <a:rPr lang="en-US" dirty="0" err="1"/>
              <a:t>download.docker.com</a:t>
            </a:r>
            <a:r>
              <a:rPr lang="en-US" dirty="0"/>
              <a:t>/</a:t>
            </a:r>
            <a:r>
              <a:rPr lang="en-US" dirty="0" err="1"/>
              <a:t>linux</a:t>
            </a:r>
            <a:r>
              <a:rPr lang="en-US" dirty="0"/>
              <a:t>/ubuntu \ $(</a:t>
            </a:r>
            <a:r>
              <a:rPr lang="en-US" dirty="0" err="1"/>
              <a:t>lsb_release</a:t>
            </a:r>
            <a:r>
              <a:rPr lang="en-US" dirty="0"/>
              <a:t> -cs) stable" | </a:t>
            </a:r>
            <a:r>
              <a:rPr lang="en-US" dirty="0" err="1"/>
              <a:t>sudo</a:t>
            </a:r>
            <a:r>
              <a:rPr lang="en-US" dirty="0"/>
              <a:t> tee /</a:t>
            </a:r>
            <a:r>
              <a:rPr lang="en-US" dirty="0" err="1"/>
              <a:t>etc</a:t>
            </a:r>
            <a:r>
              <a:rPr lang="en-US" dirty="0"/>
              <a:t>/apt/</a:t>
            </a:r>
            <a:r>
              <a:rPr lang="en-US" dirty="0" err="1"/>
              <a:t>sources.list.d</a:t>
            </a:r>
            <a:r>
              <a:rPr lang="en-US" dirty="0"/>
              <a:t>/</a:t>
            </a:r>
            <a:r>
              <a:rPr lang="en-US" dirty="0" err="1"/>
              <a:t>docker.list</a:t>
            </a:r>
            <a:r>
              <a:rPr lang="en-US" dirty="0"/>
              <a:t> &gt; /dev/null</a:t>
            </a:r>
          </a:p>
          <a:p>
            <a:pPr marL="0" indent="0">
              <a:buNone/>
            </a:pPr>
            <a:r>
              <a:rPr lang="en-US" dirty="0"/>
              <a:t>$</a:t>
            </a:r>
            <a:r>
              <a:rPr lang="en-US" dirty="0" err="1"/>
              <a:t>sudo</a:t>
            </a:r>
            <a:r>
              <a:rPr lang="en-US" dirty="0"/>
              <a:t> apt-get update </a:t>
            </a:r>
          </a:p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apt-get install docker-</a:t>
            </a:r>
            <a:r>
              <a:rPr lang="en-US" dirty="0" err="1"/>
              <a:t>ce</a:t>
            </a:r>
            <a:r>
              <a:rPr lang="en-US" dirty="0"/>
              <a:t> docker-</a:t>
            </a:r>
            <a:r>
              <a:rPr lang="en-US" dirty="0" err="1"/>
              <a:t>ce</a:t>
            </a:r>
            <a:r>
              <a:rPr lang="en-US" dirty="0"/>
              <a:t>-cli </a:t>
            </a:r>
            <a:r>
              <a:rPr lang="en-US" dirty="0" err="1"/>
              <a:t>containerd.io</a:t>
            </a:r>
            <a:r>
              <a:rPr lang="en-US" dirty="0"/>
              <a:t> docker-compose-plugin</a:t>
            </a:r>
          </a:p>
          <a:p>
            <a:pPr marL="0" indent="0">
              <a:buNone/>
            </a:pPr>
            <a:r>
              <a:rPr lang="en-US" dirty="0"/>
              <a:t>$</a:t>
            </a:r>
            <a:r>
              <a:rPr lang="en-US" dirty="0" err="1"/>
              <a:t>sudo</a:t>
            </a:r>
            <a:r>
              <a:rPr lang="en-US" dirty="0"/>
              <a:t> docker run hello-world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0CFDB5-C8BE-33F7-E4B2-67A510481049}"/>
              </a:ext>
            </a:extLst>
          </p:cNvPr>
          <p:cNvSpPr/>
          <p:nvPr/>
        </p:nvSpPr>
        <p:spPr>
          <a:xfrm>
            <a:off x="2733258" y="1297186"/>
            <a:ext cx="55771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docs.docker.com</a:t>
            </a:r>
            <a:r>
              <a:rPr lang="en-US" dirty="0"/>
              <a:t>/engine/install/ubuntu/</a:t>
            </a:r>
          </a:p>
        </p:txBody>
      </p:sp>
    </p:spTree>
    <p:extLst>
      <p:ext uri="{BB962C8B-B14F-4D97-AF65-F5344CB8AC3E}">
        <p14:creationId xmlns:p14="http://schemas.microsoft.com/office/powerpoint/2010/main" val="943939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4AE42-6511-BDDD-35B5-AF8FF5686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dockercompose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F2134-F254-8232-5BCB-5F3B134EE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apt-get install docker-compose-plugin</a:t>
            </a:r>
          </a:p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apt install docker-compose</a:t>
            </a:r>
          </a:p>
        </p:txBody>
      </p:sp>
    </p:spTree>
    <p:extLst>
      <p:ext uri="{BB962C8B-B14F-4D97-AF65-F5344CB8AC3E}">
        <p14:creationId xmlns:p14="http://schemas.microsoft.com/office/powerpoint/2010/main" val="3289693008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LightSeedRightStep">
      <a:dk1>
        <a:srgbClr val="000000"/>
      </a:dk1>
      <a:lt1>
        <a:srgbClr val="FFFFFF"/>
      </a:lt1>
      <a:dk2>
        <a:srgbClr val="412F24"/>
      </a:dk2>
      <a:lt2>
        <a:srgbClr val="E2E8E5"/>
      </a:lt2>
      <a:accent1>
        <a:srgbClr val="C696AD"/>
      </a:accent1>
      <a:accent2>
        <a:srgbClr val="BA7F82"/>
      </a:accent2>
      <a:accent3>
        <a:srgbClr val="BF9D89"/>
      </a:accent3>
      <a:accent4>
        <a:srgbClr val="B0A378"/>
      </a:accent4>
      <a:accent5>
        <a:srgbClr val="A0A77F"/>
      </a:accent5>
      <a:accent6>
        <a:srgbClr val="8CAE77"/>
      </a:accent6>
      <a:hlink>
        <a:srgbClr val="579075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41326</TotalTime>
  <Words>1080</Words>
  <Application>Microsoft Macintosh PowerPoint</Application>
  <PresentationFormat>Widescreen</PresentationFormat>
  <Paragraphs>189</Paragraphs>
  <Slides>21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Century Gothic</vt:lpstr>
      <vt:lpstr>Elephant</vt:lpstr>
      <vt:lpstr>Wingdings</vt:lpstr>
      <vt:lpstr>BrushVTI</vt:lpstr>
      <vt:lpstr>ebpf</vt:lpstr>
      <vt:lpstr>  Data Collection</vt:lpstr>
      <vt:lpstr> Collection Tools</vt:lpstr>
      <vt:lpstr> Attack Tools</vt:lpstr>
      <vt:lpstr> Deep Learning Methods</vt:lpstr>
      <vt:lpstr>Deep Learning Methods</vt:lpstr>
      <vt:lpstr>PowerPoint Presentation</vt:lpstr>
      <vt:lpstr>Install Docker Engine</vt:lpstr>
      <vt:lpstr>Install dockercompose</vt:lpstr>
      <vt:lpstr>Instal python (3.5 or higher)</vt:lpstr>
      <vt:lpstr>Run bcc in container using image</vt:lpstr>
      <vt:lpstr>Bcc Tutorial</vt:lpstr>
      <vt:lpstr>Downgrade Kernel</vt:lpstr>
      <vt:lpstr>Downgrade Kernel</vt:lpstr>
      <vt:lpstr>Install bcc</vt:lpstr>
      <vt:lpstr>Install kubernates</vt:lpstr>
      <vt:lpstr>PowerPoint Presentation</vt:lpstr>
      <vt:lpstr>Run swarm instead of kubernates</vt:lpstr>
      <vt:lpstr>Run swarm instead of kubernates</vt:lpstr>
      <vt:lpstr>Install Deathstarbench</vt:lpstr>
      <vt:lpstr>Install Deathstarbench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, Wonjun</dc:creator>
  <cp:lastModifiedBy>Shah ji , Mohammad Zarak</cp:lastModifiedBy>
  <cp:revision>31</cp:revision>
  <dcterms:created xsi:type="dcterms:W3CDTF">2022-04-29T06:46:59Z</dcterms:created>
  <dcterms:modified xsi:type="dcterms:W3CDTF">2022-11-03T03:11:56Z</dcterms:modified>
</cp:coreProperties>
</file>

<file path=docProps/thumbnail.jpeg>
</file>